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4"/>
  </p:sldMasterIdLst>
  <p:sldIdLst>
    <p:sldId id="256" r:id="rId5"/>
    <p:sldId id="257" r:id="rId6"/>
    <p:sldId id="258" r:id="rId7"/>
    <p:sldId id="259" r:id="rId8"/>
    <p:sldId id="260" r:id="rId9"/>
    <p:sldId id="261" r:id="rId10"/>
    <p:sldId id="262" r:id="rId11"/>
  </p:sldIdLst>
  <p:sldSz cx="12192000" cy="6858000"/>
  <p:notesSz cx="6858000" cy="9144000"/>
  <p:embeddedFontLst>
    <p:embeddedFont>
      <p:font typeface="Montserrat" panose="00000500000000000000" pitchFamily="2" charset="0"/>
      <p:regular r:id="rId12"/>
      <p:bold r:id="rId13"/>
      <p:italic r:id="rId14"/>
      <p:boldItalic r:id="rId15"/>
    </p:embeddedFont>
    <p:embeddedFont>
      <p:font typeface="Montserrat ExtraBold" panose="00000900000000000000" pitchFamily="2" charset="0"/>
      <p:bold r:id="rId16"/>
      <p:boldItalic r:id="rId17"/>
    </p:embeddedFont>
    <p:embeddedFont>
      <p:font typeface="Montserrat Medium" panose="00000600000000000000" pitchFamily="2" charset="0"/>
      <p:regular r:id="rId18"/>
      <p:italic r:id="rId19"/>
    </p:embeddedFont>
    <p:embeddedFont>
      <p:font typeface="Montserrat SemiBold" panose="00000700000000000000" pitchFamily="2" charset="0"/>
      <p:regular r:id="rId20"/>
      <p:bold r:id="rId21"/>
      <p:italic r:id="rId22"/>
      <p:boldItalic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F3CD361-2332-B1A7-666E-6A97E63AE118}" name="Caroline Kell" initials="CK" userId="S::Caroline.Kell@ocr.org.uk::2f73f078-df83-4740-a5c6-99dffa81feb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203"/>
    <a:srgbClr val="2E1A46"/>
    <a:srgbClr val="F39200"/>
    <a:srgbClr val="6666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C13E8D9-B924-4C65-8712-91B997C7DD23}" v="721" dt="2024-02-01T10:48:19.41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57" autoAdjust="0"/>
    <p:restoredTop sz="86427" autoAdjust="0"/>
  </p:normalViewPr>
  <p:slideViewPr>
    <p:cSldViewPr snapToGrid="0">
      <p:cViewPr varScale="1">
        <p:scale>
          <a:sx n="79" d="100"/>
          <a:sy n="79" d="100"/>
        </p:scale>
        <p:origin x="126" y="462"/>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font" Target="fonts/font10.fntdata"/><Relationship Id="rId7" Type="http://schemas.openxmlformats.org/officeDocument/2006/relationships/slide" Target="slides/slide3.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font" Target="fonts/font5.fntdata"/><Relationship Id="rId20" Type="http://schemas.openxmlformats.org/officeDocument/2006/relationships/font" Target="fonts/font9.fntdata"/><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font" Target="fonts/font4.fntdata"/><Relationship Id="rId23" Type="http://schemas.openxmlformats.org/officeDocument/2006/relationships/font" Target="fonts/font12.fntdata"/><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font" Target="fonts/font8.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3.fntdata"/><Relationship Id="rId22" Type="http://schemas.openxmlformats.org/officeDocument/2006/relationships/font" Target="fonts/font11.fntdata"/><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Snip Single Corner of Rectangle 6">
            <a:extLst>
              <a:ext uri="{FF2B5EF4-FFF2-40B4-BE49-F238E27FC236}">
                <a16:creationId xmlns:a16="http://schemas.microsoft.com/office/drawing/2014/main" id="{E0C139AB-9B0B-0DBE-389B-B5702DD8EE59}"/>
              </a:ext>
            </a:extLst>
          </p:cNvPr>
          <p:cNvSpPr/>
          <p:nvPr userDrawn="1"/>
        </p:nvSpPr>
        <p:spPr>
          <a:xfrm>
            <a:off x="0" y="0"/>
            <a:ext cx="12192000" cy="6502400"/>
          </a:xfrm>
          <a:prstGeom prst="snip1Rect">
            <a:avLst/>
          </a:prstGeom>
          <a:solidFill>
            <a:srgbClr val="2E1A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61547C44-2436-8303-56E7-58A0EF8112FF}"/>
              </a:ext>
            </a:extLst>
          </p:cNvPr>
          <p:cNvSpPr/>
          <p:nvPr userDrawn="1"/>
        </p:nvSpPr>
        <p:spPr>
          <a:xfrm>
            <a:off x="0" y="6502400"/>
            <a:ext cx="12192000" cy="355600"/>
          </a:xfrm>
          <a:prstGeom prst="rect">
            <a:avLst/>
          </a:prstGeom>
          <a:solidFill>
            <a:srgbClr val="FFD2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AF0BCE8-AA9D-C8C5-4150-27194DAAEE85}"/>
              </a:ext>
            </a:extLst>
          </p:cNvPr>
          <p:cNvSpPr>
            <a:spLocks noGrp="1"/>
          </p:cNvSpPr>
          <p:nvPr>
            <p:ph type="ctrTitle"/>
          </p:nvPr>
        </p:nvSpPr>
        <p:spPr>
          <a:xfrm>
            <a:off x="838200" y="3157768"/>
            <a:ext cx="7086600" cy="2102899"/>
          </a:xfrm>
        </p:spPr>
        <p:txBody>
          <a:bodyPr anchor="b"/>
          <a:lstStyle>
            <a:lvl1pPr algn="l">
              <a:defRPr sz="6000">
                <a:solidFill>
                  <a:srgbClr val="FFD203"/>
                </a:solidFill>
              </a:defRPr>
            </a:lvl1pPr>
          </a:lstStyle>
          <a:p>
            <a:r>
              <a:rPr lang="en-GB" dirty="0"/>
              <a:t>Click to edit Master title style</a:t>
            </a:r>
          </a:p>
        </p:txBody>
      </p:sp>
      <p:sp>
        <p:nvSpPr>
          <p:cNvPr id="3" name="Subtitle 2">
            <a:extLst>
              <a:ext uri="{FF2B5EF4-FFF2-40B4-BE49-F238E27FC236}">
                <a16:creationId xmlns:a16="http://schemas.microsoft.com/office/drawing/2014/main" id="{580AFF4E-D263-FFAA-9DDB-7AD3A6214D61}"/>
              </a:ext>
            </a:extLst>
          </p:cNvPr>
          <p:cNvSpPr>
            <a:spLocks noGrp="1"/>
          </p:cNvSpPr>
          <p:nvPr>
            <p:ph type="subTitle" idx="1"/>
          </p:nvPr>
        </p:nvSpPr>
        <p:spPr>
          <a:xfrm>
            <a:off x="838200" y="5385078"/>
            <a:ext cx="7086600" cy="362935"/>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grpSp>
        <p:nvGrpSpPr>
          <p:cNvPr id="19" name="Group 18">
            <a:extLst>
              <a:ext uri="{FF2B5EF4-FFF2-40B4-BE49-F238E27FC236}">
                <a16:creationId xmlns:a16="http://schemas.microsoft.com/office/drawing/2014/main" id="{49C6048C-A873-B605-3499-20EBCC42B98F}"/>
              </a:ext>
            </a:extLst>
          </p:cNvPr>
          <p:cNvGrpSpPr/>
          <p:nvPr userDrawn="1"/>
        </p:nvGrpSpPr>
        <p:grpSpPr>
          <a:xfrm>
            <a:off x="0" y="6502400"/>
            <a:ext cx="12192000" cy="355600"/>
            <a:chOff x="0" y="6404610"/>
            <a:chExt cx="15544800" cy="453390"/>
          </a:xfrm>
        </p:grpSpPr>
        <p:pic>
          <p:nvPicPr>
            <p:cNvPr id="17" name="Picture 16">
              <a:extLst>
                <a:ext uri="{FF2B5EF4-FFF2-40B4-BE49-F238E27FC236}">
                  <a16:creationId xmlns:a16="http://schemas.microsoft.com/office/drawing/2014/main" id="{F7111384-7F35-A382-6DF0-24575738F9E7}"/>
                </a:ext>
              </a:extLst>
            </p:cNvPr>
            <p:cNvPicPr>
              <a:picLocks noChangeAspect="1"/>
            </p:cNvPicPr>
            <p:nvPr userDrawn="1"/>
          </p:nvPicPr>
          <p:blipFill>
            <a:blip r:embed="rId2"/>
            <a:stretch>
              <a:fillRect/>
            </a:stretch>
          </p:blipFill>
          <p:spPr>
            <a:xfrm>
              <a:off x="0" y="6404610"/>
              <a:ext cx="7772400" cy="453390"/>
            </a:xfrm>
            <a:prstGeom prst="rect">
              <a:avLst/>
            </a:prstGeom>
          </p:spPr>
        </p:pic>
        <p:pic>
          <p:nvPicPr>
            <p:cNvPr id="18" name="Picture 17">
              <a:extLst>
                <a:ext uri="{FF2B5EF4-FFF2-40B4-BE49-F238E27FC236}">
                  <a16:creationId xmlns:a16="http://schemas.microsoft.com/office/drawing/2014/main" id="{42F49019-D953-0A2F-7C67-5BD1805BCAB2}"/>
                </a:ext>
              </a:extLst>
            </p:cNvPr>
            <p:cNvPicPr>
              <a:picLocks noChangeAspect="1"/>
            </p:cNvPicPr>
            <p:nvPr userDrawn="1"/>
          </p:nvPicPr>
          <p:blipFill>
            <a:blip r:embed="rId2"/>
            <a:stretch>
              <a:fillRect/>
            </a:stretch>
          </p:blipFill>
          <p:spPr>
            <a:xfrm>
              <a:off x="7772400" y="6404610"/>
              <a:ext cx="7772400" cy="453390"/>
            </a:xfrm>
            <a:prstGeom prst="rect">
              <a:avLst/>
            </a:prstGeom>
          </p:spPr>
        </p:pic>
      </p:grpSp>
      <p:sp>
        <p:nvSpPr>
          <p:cNvPr id="20" name="Right Triangle 19">
            <a:extLst>
              <a:ext uri="{FF2B5EF4-FFF2-40B4-BE49-F238E27FC236}">
                <a16:creationId xmlns:a16="http://schemas.microsoft.com/office/drawing/2014/main" id="{397D47B8-2310-4A14-D526-8F1AF730E506}"/>
              </a:ext>
            </a:extLst>
          </p:cNvPr>
          <p:cNvSpPr/>
          <p:nvPr userDrawn="1"/>
        </p:nvSpPr>
        <p:spPr>
          <a:xfrm>
            <a:off x="11107479" y="0"/>
            <a:ext cx="1084521" cy="1084521"/>
          </a:xfrm>
          <a:prstGeom prst="rtTriangle">
            <a:avLst/>
          </a:prstGeom>
          <a:solidFill>
            <a:srgbClr val="66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27033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1B06DD-624B-1F06-3F0A-8D03F0351AC7}"/>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3B5A2BDA-AAED-7AAA-AAD1-DC8C8C56C2EF}"/>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A4A48957-FCF2-0F06-32B2-A5060BD8337D}"/>
              </a:ext>
            </a:extLst>
          </p:cNvPr>
          <p:cNvSpPr>
            <a:spLocks noGrp="1"/>
          </p:cNvSpPr>
          <p:nvPr>
            <p:ph type="dt" sz="half" idx="10"/>
          </p:nvPr>
        </p:nvSpPr>
        <p:spPr>
          <a:xfrm>
            <a:off x="838200" y="6356350"/>
            <a:ext cx="2743200" cy="365125"/>
          </a:xfrm>
          <a:prstGeom prst="rect">
            <a:avLst/>
          </a:prstGeom>
        </p:spPr>
        <p:txBody>
          <a:bodyPr/>
          <a:lstStyle/>
          <a:p>
            <a:fld id="{2827F889-4490-1841-9B13-7377A9F569CE}" type="datetimeFigureOut">
              <a:rPr lang="en-GB" smtClean="0"/>
              <a:t>02/02/2024</a:t>
            </a:fld>
            <a:endParaRPr lang="en-GB"/>
          </a:p>
        </p:txBody>
      </p:sp>
      <p:sp>
        <p:nvSpPr>
          <p:cNvPr id="5" name="Footer Placeholder 4">
            <a:extLst>
              <a:ext uri="{FF2B5EF4-FFF2-40B4-BE49-F238E27FC236}">
                <a16:creationId xmlns:a16="http://schemas.microsoft.com/office/drawing/2014/main" id="{FA08C5EA-8BDD-027B-38F7-E1531C1BA875}"/>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960154C5-BC5F-6B1B-6E89-426543A0E612}"/>
              </a:ext>
            </a:extLst>
          </p:cNvPr>
          <p:cNvSpPr>
            <a:spLocks noGrp="1"/>
          </p:cNvSpPr>
          <p:nvPr>
            <p:ph type="sldNum" sz="quarter" idx="12"/>
          </p:nvPr>
        </p:nvSpPr>
        <p:spPr>
          <a:xfrm>
            <a:off x="8610600" y="6356350"/>
            <a:ext cx="2743200" cy="365125"/>
          </a:xfrm>
          <a:prstGeom prst="rect">
            <a:avLst/>
          </a:prstGeom>
        </p:spPr>
        <p:txBody>
          <a:bodyPr/>
          <a:lstStyle/>
          <a:p>
            <a:fld id="{020F9D80-FB64-0C45-9FA8-B30FF77393A4}" type="slidenum">
              <a:rPr lang="en-GB" smtClean="0"/>
              <a:t>‹#›</a:t>
            </a:fld>
            <a:endParaRPr lang="en-GB"/>
          </a:p>
        </p:txBody>
      </p:sp>
    </p:spTree>
    <p:extLst>
      <p:ext uri="{BB962C8B-B14F-4D97-AF65-F5344CB8AC3E}">
        <p14:creationId xmlns:p14="http://schemas.microsoft.com/office/powerpoint/2010/main" val="11284297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1F1A4A0-0F65-E314-479E-03790E8C4574}"/>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E011A2DB-08B9-17BE-9359-1FD1F90B8B75}"/>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A442E349-D5CB-415A-F7CC-2C60B62FDF6B}"/>
              </a:ext>
            </a:extLst>
          </p:cNvPr>
          <p:cNvSpPr>
            <a:spLocks noGrp="1"/>
          </p:cNvSpPr>
          <p:nvPr>
            <p:ph type="dt" sz="half" idx="10"/>
          </p:nvPr>
        </p:nvSpPr>
        <p:spPr>
          <a:xfrm>
            <a:off x="838200" y="6356350"/>
            <a:ext cx="2743200" cy="365125"/>
          </a:xfrm>
          <a:prstGeom prst="rect">
            <a:avLst/>
          </a:prstGeom>
        </p:spPr>
        <p:txBody>
          <a:bodyPr/>
          <a:lstStyle/>
          <a:p>
            <a:fld id="{2827F889-4490-1841-9B13-7377A9F569CE}" type="datetimeFigureOut">
              <a:rPr lang="en-GB" smtClean="0"/>
              <a:t>02/02/2024</a:t>
            </a:fld>
            <a:endParaRPr lang="en-GB"/>
          </a:p>
        </p:txBody>
      </p:sp>
      <p:sp>
        <p:nvSpPr>
          <p:cNvPr id="5" name="Footer Placeholder 4">
            <a:extLst>
              <a:ext uri="{FF2B5EF4-FFF2-40B4-BE49-F238E27FC236}">
                <a16:creationId xmlns:a16="http://schemas.microsoft.com/office/drawing/2014/main" id="{6F5BCCDF-DB28-3ABC-BBF1-DBF662159888}"/>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7FED3E0A-F0A3-72B8-30C3-7C7B265D999F}"/>
              </a:ext>
            </a:extLst>
          </p:cNvPr>
          <p:cNvSpPr>
            <a:spLocks noGrp="1"/>
          </p:cNvSpPr>
          <p:nvPr>
            <p:ph type="sldNum" sz="quarter" idx="12"/>
          </p:nvPr>
        </p:nvSpPr>
        <p:spPr>
          <a:xfrm>
            <a:off x="8610600" y="6356350"/>
            <a:ext cx="2743200" cy="365125"/>
          </a:xfrm>
          <a:prstGeom prst="rect">
            <a:avLst/>
          </a:prstGeom>
        </p:spPr>
        <p:txBody>
          <a:bodyPr/>
          <a:lstStyle/>
          <a:p>
            <a:fld id="{020F9D80-FB64-0C45-9FA8-B30FF77393A4}" type="slidenum">
              <a:rPr lang="en-GB" smtClean="0"/>
              <a:t>‹#›</a:t>
            </a:fld>
            <a:endParaRPr lang="en-GB"/>
          </a:p>
        </p:txBody>
      </p:sp>
    </p:spTree>
    <p:extLst>
      <p:ext uri="{BB962C8B-B14F-4D97-AF65-F5344CB8AC3E}">
        <p14:creationId xmlns:p14="http://schemas.microsoft.com/office/powerpoint/2010/main" val="42026083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6029E2-A5A9-E9AA-99A6-3A49B7870D4B}"/>
              </a:ext>
            </a:extLst>
          </p:cNvPr>
          <p:cNvSpPr>
            <a:spLocks noGrp="1"/>
          </p:cNvSpPr>
          <p:nvPr>
            <p:ph type="title"/>
          </p:nvPr>
        </p:nvSpPr>
        <p:spPr/>
        <p:txBody>
          <a:bodyPr/>
          <a:lstStyle>
            <a:lvl1pPr>
              <a:defRPr>
                <a:solidFill>
                  <a:srgbClr val="2E1A46"/>
                </a:solidFill>
              </a:defRPr>
            </a:lvl1pPr>
          </a:lstStyle>
          <a:p>
            <a:r>
              <a:rPr lang="en-GB"/>
              <a:t>Click to edit Master title style</a:t>
            </a:r>
          </a:p>
        </p:txBody>
      </p:sp>
      <p:sp>
        <p:nvSpPr>
          <p:cNvPr id="3" name="Content Placeholder 2">
            <a:extLst>
              <a:ext uri="{FF2B5EF4-FFF2-40B4-BE49-F238E27FC236}">
                <a16:creationId xmlns:a16="http://schemas.microsoft.com/office/drawing/2014/main" id="{98DCEBD2-D2D8-1DB2-0FCD-89A7C378B488}"/>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1F73AE70-57C7-DB5C-BED5-C912840E389B}"/>
              </a:ext>
            </a:extLst>
          </p:cNvPr>
          <p:cNvSpPr>
            <a:spLocks noGrp="1"/>
          </p:cNvSpPr>
          <p:nvPr>
            <p:ph type="dt" sz="half" idx="10"/>
          </p:nvPr>
        </p:nvSpPr>
        <p:spPr>
          <a:xfrm>
            <a:off x="838200" y="6356350"/>
            <a:ext cx="2743200" cy="365125"/>
          </a:xfrm>
          <a:prstGeom prst="rect">
            <a:avLst/>
          </a:prstGeom>
        </p:spPr>
        <p:txBody>
          <a:bodyPr/>
          <a:lstStyle/>
          <a:p>
            <a:fld id="{2827F889-4490-1841-9B13-7377A9F569CE}" type="datetimeFigureOut">
              <a:rPr lang="en-GB" smtClean="0"/>
              <a:t>02/02/2024</a:t>
            </a:fld>
            <a:endParaRPr lang="en-GB"/>
          </a:p>
        </p:txBody>
      </p:sp>
      <p:sp>
        <p:nvSpPr>
          <p:cNvPr id="5" name="Footer Placeholder 4">
            <a:extLst>
              <a:ext uri="{FF2B5EF4-FFF2-40B4-BE49-F238E27FC236}">
                <a16:creationId xmlns:a16="http://schemas.microsoft.com/office/drawing/2014/main" id="{E361DEEC-C9FB-2C6E-A681-371475839C57}"/>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60611222-93A4-5D4B-E6D4-36C7C853066C}"/>
              </a:ext>
            </a:extLst>
          </p:cNvPr>
          <p:cNvSpPr>
            <a:spLocks noGrp="1"/>
          </p:cNvSpPr>
          <p:nvPr>
            <p:ph type="sldNum" sz="quarter" idx="12"/>
          </p:nvPr>
        </p:nvSpPr>
        <p:spPr>
          <a:xfrm>
            <a:off x="8610600" y="6356350"/>
            <a:ext cx="2743200" cy="365125"/>
          </a:xfrm>
          <a:prstGeom prst="rect">
            <a:avLst/>
          </a:prstGeom>
        </p:spPr>
        <p:txBody>
          <a:bodyPr/>
          <a:lstStyle/>
          <a:p>
            <a:fld id="{020F9D80-FB64-0C45-9FA8-B30FF77393A4}" type="slidenum">
              <a:rPr lang="en-GB" smtClean="0"/>
              <a:t>‹#›</a:t>
            </a:fld>
            <a:endParaRPr lang="en-GB"/>
          </a:p>
        </p:txBody>
      </p:sp>
    </p:spTree>
    <p:extLst>
      <p:ext uri="{BB962C8B-B14F-4D97-AF65-F5344CB8AC3E}">
        <p14:creationId xmlns:p14="http://schemas.microsoft.com/office/powerpoint/2010/main" val="2394180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3D2E62-20BC-1F0D-0146-A5BC1EC9152D}"/>
              </a:ext>
            </a:extLst>
          </p:cNvPr>
          <p:cNvSpPr/>
          <p:nvPr userDrawn="1"/>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9C35F59E-E928-BD82-BB3F-C5D6B6F43E26}"/>
              </a:ext>
            </a:extLst>
          </p:cNvPr>
          <p:cNvSpPr>
            <a:spLocks noGrp="1"/>
          </p:cNvSpPr>
          <p:nvPr>
            <p:ph type="title"/>
          </p:nvPr>
        </p:nvSpPr>
        <p:spPr>
          <a:xfrm>
            <a:off x="831850" y="1709738"/>
            <a:ext cx="10515600" cy="2852737"/>
          </a:xfrm>
        </p:spPr>
        <p:txBody>
          <a:bodyPr anchor="b"/>
          <a:lstStyle>
            <a:lvl1pPr>
              <a:defRPr sz="6000">
                <a:solidFill>
                  <a:srgbClr val="FFD203"/>
                </a:solidFill>
              </a:defRPr>
            </a:lvl1pPr>
          </a:lstStyle>
          <a:p>
            <a:r>
              <a:rPr lang="en-GB" dirty="0"/>
              <a:t>Click to edit Master title style</a:t>
            </a:r>
          </a:p>
        </p:txBody>
      </p:sp>
      <p:sp>
        <p:nvSpPr>
          <p:cNvPr id="3" name="Text Placeholder 2">
            <a:extLst>
              <a:ext uri="{FF2B5EF4-FFF2-40B4-BE49-F238E27FC236}">
                <a16:creationId xmlns:a16="http://schemas.microsoft.com/office/drawing/2014/main" id="{C403C123-6BD7-7912-BED3-7F6328A7C8DB}"/>
              </a:ext>
            </a:extLst>
          </p:cNvPr>
          <p:cNvSpPr>
            <a:spLocks noGrp="1"/>
          </p:cNvSpPr>
          <p:nvPr>
            <p:ph type="body" idx="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CA5884EF-8A41-E661-F159-B4E8895C59C2}"/>
              </a:ext>
            </a:extLst>
          </p:cNvPr>
          <p:cNvSpPr>
            <a:spLocks noGrp="1"/>
          </p:cNvSpPr>
          <p:nvPr>
            <p:ph type="dt" sz="half" idx="10"/>
          </p:nvPr>
        </p:nvSpPr>
        <p:spPr>
          <a:xfrm>
            <a:off x="838200" y="6356350"/>
            <a:ext cx="2743200" cy="365125"/>
          </a:xfrm>
          <a:prstGeom prst="rect">
            <a:avLst/>
          </a:prstGeom>
        </p:spPr>
        <p:txBody>
          <a:bodyPr/>
          <a:lstStyle/>
          <a:p>
            <a:fld id="{2827F889-4490-1841-9B13-7377A9F569CE}" type="datetimeFigureOut">
              <a:rPr lang="en-GB" smtClean="0"/>
              <a:t>02/02/2024</a:t>
            </a:fld>
            <a:endParaRPr lang="en-GB"/>
          </a:p>
        </p:txBody>
      </p:sp>
      <p:sp>
        <p:nvSpPr>
          <p:cNvPr id="5" name="Footer Placeholder 4">
            <a:extLst>
              <a:ext uri="{FF2B5EF4-FFF2-40B4-BE49-F238E27FC236}">
                <a16:creationId xmlns:a16="http://schemas.microsoft.com/office/drawing/2014/main" id="{0B490869-537D-9840-1C65-5DEEA051DD56}"/>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5289B0C7-0044-8A95-D85D-D736D7A1F8BB}"/>
              </a:ext>
            </a:extLst>
          </p:cNvPr>
          <p:cNvSpPr>
            <a:spLocks noGrp="1"/>
          </p:cNvSpPr>
          <p:nvPr>
            <p:ph type="sldNum" sz="quarter" idx="12"/>
          </p:nvPr>
        </p:nvSpPr>
        <p:spPr>
          <a:xfrm>
            <a:off x="8610600" y="6356350"/>
            <a:ext cx="2743200" cy="365125"/>
          </a:xfrm>
          <a:prstGeom prst="rect">
            <a:avLst/>
          </a:prstGeom>
        </p:spPr>
        <p:txBody>
          <a:bodyPr/>
          <a:lstStyle/>
          <a:p>
            <a:fld id="{020F9D80-FB64-0C45-9FA8-B30FF77393A4}" type="slidenum">
              <a:rPr lang="en-GB" smtClean="0"/>
              <a:t>‹#›</a:t>
            </a:fld>
            <a:endParaRPr lang="en-GB"/>
          </a:p>
        </p:txBody>
      </p:sp>
    </p:spTree>
    <p:extLst>
      <p:ext uri="{BB962C8B-B14F-4D97-AF65-F5344CB8AC3E}">
        <p14:creationId xmlns:p14="http://schemas.microsoft.com/office/powerpoint/2010/main" val="35834744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F28023-F368-879D-5C26-9EA22DBEE9DB}"/>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4EE79DF2-B803-06DB-D3E1-F2723277AD97}"/>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78E53838-1A49-4AD0-C8F8-80DD180BBF29}"/>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131BF5E3-A67E-A7D3-A8D6-5D2C431C62FA}"/>
              </a:ext>
            </a:extLst>
          </p:cNvPr>
          <p:cNvSpPr>
            <a:spLocks noGrp="1"/>
          </p:cNvSpPr>
          <p:nvPr>
            <p:ph type="dt" sz="half" idx="10"/>
          </p:nvPr>
        </p:nvSpPr>
        <p:spPr>
          <a:xfrm>
            <a:off x="838200" y="6356350"/>
            <a:ext cx="2743200" cy="365125"/>
          </a:xfrm>
          <a:prstGeom prst="rect">
            <a:avLst/>
          </a:prstGeom>
        </p:spPr>
        <p:txBody>
          <a:bodyPr/>
          <a:lstStyle/>
          <a:p>
            <a:fld id="{2827F889-4490-1841-9B13-7377A9F569CE}" type="datetimeFigureOut">
              <a:rPr lang="en-GB" smtClean="0"/>
              <a:t>02/02/2024</a:t>
            </a:fld>
            <a:endParaRPr lang="en-GB"/>
          </a:p>
        </p:txBody>
      </p:sp>
      <p:sp>
        <p:nvSpPr>
          <p:cNvPr id="6" name="Footer Placeholder 5">
            <a:extLst>
              <a:ext uri="{FF2B5EF4-FFF2-40B4-BE49-F238E27FC236}">
                <a16:creationId xmlns:a16="http://schemas.microsoft.com/office/drawing/2014/main" id="{B5781CF4-581F-643A-8F7E-966CB39BC6A4}"/>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418E30EB-DECD-8727-5379-6B4D3E84ECA5}"/>
              </a:ext>
            </a:extLst>
          </p:cNvPr>
          <p:cNvSpPr>
            <a:spLocks noGrp="1"/>
          </p:cNvSpPr>
          <p:nvPr>
            <p:ph type="sldNum" sz="quarter" idx="12"/>
          </p:nvPr>
        </p:nvSpPr>
        <p:spPr>
          <a:xfrm>
            <a:off x="8610600" y="6356350"/>
            <a:ext cx="2743200" cy="365125"/>
          </a:xfrm>
          <a:prstGeom prst="rect">
            <a:avLst/>
          </a:prstGeom>
        </p:spPr>
        <p:txBody>
          <a:bodyPr/>
          <a:lstStyle/>
          <a:p>
            <a:fld id="{020F9D80-FB64-0C45-9FA8-B30FF77393A4}" type="slidenum">
              <a:rPr lang="en-GB" smtClean="0"/>
              <a:t>‹#›</a:t>
            </a:fld>
            <a:endParaRPr lang="en-GB"/>
          </a:p>
        </p:txBody>
      </p:sp>
    </p:spTree>
    <p:extLst>
      <p:ext uri="{BB962C8B-B14F-4D97-AF65-F5344CB8AC3E}">
        <p14:creationId xmlns:p14="http://schemas.microsoft.com/office/powerpoint/2010/main" val="6413783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3777C8-14CC-E4E9-3ECB-0D7A97C5F708}"/>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CC43552E-9BE4-DA6E-0748-DAC70D29D52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4DC24749-EFAC-C627-DA5A-04E10EF60132}"/>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CC6EE5DB-773E-E4DB-84BA-1AA1C7CB8D1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C53A5A30-7153-ADF3-5A22-F490A33C6BAB}"/>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391A77A5-DD6C-664B-47FC-9E29A8CCEBDD}"/>
              </a:ext>
            </a:extLst>
          </p:cNvPr>
          <p:cNvSpPr>
            <a:spLocks noGrp="1"/>
          </p:cNvSpPr>
          <p:nvPr>
            <p:ph type="dt" sz="half" idx="10"/>
          </p:nvPr>
        </p:nvSpPr>
        <p:spPr>
          <a:xfrm>
            <a:off x="838200" y="6356350"/>
            <a:ext cx="2743200" cy="365125"/>
          </a:xfrm>
          <a:prstGeom prst="rect">
            <a:avLst/>
          </a:prstGeom>
        </p:spPr>
        <p:txBody>
          <a:bodyPr/>
          <a:lstStyle/>
          <a:p>
            <a:fld id="{2827F889-4490-1841-9B13-7377A9F569CE}" type="datetimeFigureOut">
              <a:rPr lang="en-GB" smtClean="0"/>
              <a:t>02/02/2024</a:t>
            </a:fld>
            <a:endParaRPr lang="en-GB"/>
          </a:p>
        </p:txBody>
      </p:sp>
      <p:sp>
        <p:nvSpPr>
          <p:cNvPr id="8" name="Footer Placeholder 7">
            <a:extLst>
              <a:ext uri="{FF2B5EF4-FFF2-40B4-BE49-F238E27FC236}">
                <a16:creationId xmlns:a16="http://schemas.microsoft.com/office/drawing/2014/main" id="{6319C5E0-6E0A-7211-EC86-4088F124C7A4}"/>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9" name="Slide Number Placeholder 8">
            <a:extLst>
              <a:ext uri="{FF2B5EF4-FFF2-40B4-BE49-F238E27FC236}">
                <a16:creationId xmlns:a16="http://schemas.microsoft.com/office/drawing/2014/main" id="{D46ED412-9D70-1765-7236-9610C8898D13}"/>
              </a:ext>
            </a:extLst>
          </p:cNvPr>
          <p:cNvSpPr>
            <a:spLocks noGrp="1"/>
          </p:cNvSpPr>
          <p:nvPr>
            <p:ph type="sldNum" sz="quarter" idx="12"/>
          </p:nvPr>
        </p:nvSpPr>
        <p:spPr>
          <a:xfrm>
            <a:off x="8610600" y="6356350"/>
            <a:ext cx="2743200" cy="365125"/>
          </a:xfrm>
          <a:prstGeom prst="rect">
            <a:avLst/>
          </a:prstGeom>
        </p:spPr>
        <p:txBody>
          <a:bodyPr/>
          <a:lstStyle/>
          <a:p>
            <a:fld id="{020F9D80-FB64-0C45-9FA8-B30FF77393A4}" type="slidenum">
              <a:rPr lang="en-GB" smtClean="0"/>
              <a:t>‹#›</a:t>
            </a:fld>
            <a:endParaRPr lang="en-GB"/>
          </a:p>
        </p:txBody>
      </p:sp>
    </p:spTree>
    <p:extLst>
      <p:ext uri="{BB962C8B-B14F-4D97-AF65-F5344CB8AC3E}">
        <p14:creationId xmlns:p14="http://schemas.microsoft.com/office/powerpoint/2010/main" val="31336527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555F7-F268-1AF1-CE55-4E63FFAB560C}"/>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6C1644DB-440A-BB6E-8E5B-2E77FC5013D7}"/>
              </a:ext>
            </a:extLst>
          </p:cNvPr>
          <p:cNvSpPr>
            <a:spLocks noGrp="1"/>
          </p:cNvSpPr>
          <p:nvPr>
            <p:ph type="dt" sz="half" idx="10"/>
          </p:nvPr>
        </p:nvSpPr>
        <p:spPr>
          <a:xfrm>
            <a:off x="838200" y="6356350"/>
            <a:ext cx="2743200" cy="365125"/>
          </a:xfrm>
          <a:prstGeom prst="rect">
            <a:avLst/>
          </a:prstGeom>
        </p:spPr>
        <p:txBody>
          <a:bodyPr/>
          <a:lstStyle/>
          <a:p>
            <a:fld id="{2827F889-4490-1841-9B13-7377A9F569CE}" type="datetimeFigureOut">
              <a:rPr lang="en-GB" smtClean="0"/>
              <a:t>02/02/2024</a:t>
            </a:fld>
            <a:endParaRPr lang="en-GB"/>
          </a:p>
        </p:txBody>
      </p:sp>
      <p:sp>
        <p:nvSpPr>
          <p:cNvPr id="4" name="Footer Placeholder 3">
            <a:extLst>
              <a:ext uri="{FF2B5EF4-FFF2-40B4-BE49-F238E27FC236}">
                <a16:creationId xmlns:a16="http://schemas.microsoft.com/office/drawing/2014/main" id="{70AB7F9F-9EB4-EC84-5242-88C9B8AC1306}"/>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5" name="Slide Number Placeholder 4">
            <a:extLst>
              <a:ext uri="{FF2B5EF4-FFF2-40B4-BE49-F238E27FC236}">
                <a16:creationId xmlns:a16="http://schemas.microsoft.com/office/drawing/2014/main" id="{D8B09A62-088A-38B6-6E7F-F14C9F9221C6}"/>
              </a:ext>
            </a:extLst>
          </p:cNvPr>
          <p:cNvSpPr>
            <a:spLocks noGrp="1"/>
          </p:cNvSpPr>
          <p:nvPr>
            <p:ph type="sldNum" sz="quarter" idx="12"/>
          </p:nvPr>
        </p:nvSpPr>
        <p:spPr>
          <a:xfrm>
            <a:off x="8610600" y="6356350"/>
            <a:ext cx="2743200" cy="365125"/>
          </a:xfrm>
          <a:prstGeom prst="rect">
            <a:avLst/>
          </a:prstGeom>
        </p:spPr>
        <p:txBody>
          <a:bodyPr/>
          <a:lstStyle/>
          <a:p>
            <a:fld id="{020F9D80-FB64-0C45-9FA8-B30FF77393A4}" type="slidenum">
              <a:rPr lang="en-GB" smtClean="0"/>
              <a:t>‹#›</a:t>
            </a:fld>
            <a:endParaRPr lang="en-GB"/>
          </a:p>
        </p:txBody>
      </p:sp>
    </p:spTree>
    <p:extLst>
      <p:ext uri="{BB962C8B-B14F-4D97-AF65-F5344CB8AC3E}">
        <p14:creationId xmlns:p14="http://schemas.microsoft.com/office/powerpoint/2010/main" val="5559406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9F31A74-3B15-963E-0F22-ED9540B6C334}"/>
              </a:ext>
            </a:extLst>
          </p:cNvPr>
          <p:cNvSpPr/>
          <p:nvPr userDrawn="1"/>
        </p:nvSpPr>
        <p:spPr>
          <a:xfrm>
            <a:off x="0" y="0"/>
            <a:ext cx="12192000" cy="6858000"/>
          </a:xfrm>
          <a:prstGeom prst="rect">
            <a:avLst/>
          </a:prstGeom>
          <a:gradFill flip="none" rotWithShape="1">
            <a:gsLst>
              <a:gs pos="0">
                <a:srgbClr val="FFD203"/>
              </a:gs>
              <a:gs pos="100000">
                <a:srgbClr val="F392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Date Placeholder 1">
            <a:extLst>
              <a:ext uri="{FF2B5EF4-FFF2-40B4-BE49-F238E27FC236}">
                <a16:creationId xmlns:a16="http://schemas.microsoft.com/office/drawing/2014/main" id="{584E18B8-8E31-A726-14AC-521F604E5A81}"/>
              </a:ext>
            </a:extLst>
          </p:cNvPr>
          <p:cNvSpPr>
            <a:spLocks noGrp="1"/>
          </p:cNvSpPr>
          <p:nvPr>
            <p:ph type="dt" sz="half" idx="10"/>
          </p:nvPr>
        </p:nvSpPr>
        <p:spPr>
          <a:xfrm>
            <a:off x="838200" y="6356350"/>
            <a:ext cx="2743200" cy="365125"/>
          </a:xfrm>
          <a:prstGeom prst="rect">
            <a:avLst/>
          </a:prstGeom>
        </p:spPr>
        <p:txBody>
          <a:bodyPr/>
          <a:lstStyle/>
          <a:p>
            <a:fld id="{2827F889-4490-1841-9B13-7377A9F569CE}" type="datetimeFigureOut">
              <a:rPr lang="en-GB" smtClean="0"/>
              <a:t>02/02/2024</a:t>
            </a:fld>
            <a:endParaRPr lang="en-GB"/>
          </a:p>
        </p:txBody>
      </p:sp>
      <p:sp>
        <p:nvSpPr>
          <p:cNvPr id="3" name="Footer Placeholder 2">
            <a:extLst>
              <a:ext uri="{FF2B5EF4-FFF2-40B4-BE49-F238E27FC236}">
                <a16:creationId xmlns:a16="http://schemas.microsoft.com/office/drawing/2014/main" id="{BBBDEF11-B398-93FE-3966-C28D2EB1A21A}"/>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4" name="Slide Number Placeholder 3">
            <a:extLst>
              <a:ext uri="{FF2B5EF4-FFF2-40B4-BE49-F238E27FC236}">
                <a16:creationId xmlns:a16="http://schemas.microsoft.com/office/drawing/2014/main" id="{3A682FA8-7644-B599-41D7-1DE9EFE68024}"/>
              </a:ext>
            </a:extLst>
          </p:cNvPr>
          <p:cNvSpPr>
            <a:spLocks noGrp="1"/>
          </p:cNvSpPr>
          <p:nvPr>
            <p:ph type="sldNum" sz="quarter" idx="12"/>
          </p:nvPr>
        </p:nvSpPr>
        <p:spPr>
          <a:xfrm>
            <a:off x="8610600" y="6356350"/>
            <a:ext cx="2743200" cy="365125"/>
          </a:xfrm>
          <a:prstGeom prst="rect">
            <a:avLst/>
          </a:prstGeom>
        </p:spPr>
        <p:txBody>
          <a:bodyPr/>
          <a:lstStyle/>
          <a:p>
            <a:fld id="{020F9D80-FB64-0C45-9FA8-B30FF77393A4}" type="slidenum">
              <a:rPr lang="en-GB" smtClean="0"/>
              <a:t>‹#›</a:t>
            </a:fld>
            <a:endParaRPr lang="en-GB"/>
          </a:p>
        </p:txBody>
      </p:sp>
    </p:spTree>
    <p:extLst>
      <p:ext uri="{BB962C8B-B14F-4D97-AF65-F5344CB8AC3E}">
        <p14:creationId xmlns:p14="http://schemas.microsoft.com/office/powerpoint/2010/main" val="22485961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3DA04-C8F3-8932-F1BE-41CFFBE3506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B992ABFB-0882-0539-E2AE-3651CDC2836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D9A7E9DD-1EF8-BC5B-C834-9106EABBC9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D39A4C9A-1346-7BAC-9EEF-CF064C229545}"/>
              </a:ext>
            </a:extLst>
          </p:cNvPr>
          <p:cNvSpPr>
            <a:spLocks noGrp="1"/>
          </p:cNvSpPr>
          <p:nvPr>
            <p:ph type="dt" sz="half" idx="10"/>
          </p:nvPr>
        </p:nvSpPr>
        <p:spPr>
          <a:xfrm>
            <a:off x="838200" y="6356350"/>
            <a:ext cx="2743200" cy="365125"/>
          </a:xfrm>
          <a:prstGeom prst="rect">
            <a:avLst/>
          </a:prstGeom>
        </p:spPr>
        <p:txBody>
          <a:bodyPr/>
          <a:lstStyle/>
          <a:p>
            <a:fld id="{2827F889-4490-1841-9B13-7377A9F569CE}" type="datetimeFigureOut">
              <a:rPr lang="en-GB" smtClean="0"/>
              <a:t>02/02/2024</a:t>
            </a:fld>
            <a:endParaRPr lang="en-GB"/>
          </a:p>
        </p:txBody>
      </p:sp>
      <p:sp>
        <p:nvSpPr>
          <p:cNvPr id="6" name="Footer Placeholder 5">
            <a:extLst>
              <a:ext uri="{FF2B5EF4-FFF2-40B4-BE49-F238E27FC236}">
                <a16:creationId xmlns:a16="http://schemas.microsoft.com/office/drawing/2014/main" id="{4CCE6A8C-F5F8-997B-A680-424229C9C5CD}"/>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687FB754-DAB7-EE29-F85A-A099E07E3ADC}"/>
              </a:ext>
            </a:extLst>
          </p:cNvPr>
          <p:cNvSpPr>
            <a:spLocks noGrp="1"/>
          </p:cNvSpPr>
          <p:nvPr>
            <p:ph type="sldNum" sz="quarter" idx="12"/>
          </p:nvPr>
        </p:nvSpPr>
        <p:spPr>
          <a:xfrm>
            <a:off x="8610600" y="6356350"/>
            <a:ext cx="2743200" cy="365125"/>
          </a:xfrm>
          <a:prstGeom prst="rect">
            <a:avLst/>
          </a:prstGeom>
        </p:spPr>
        <p:txBody>
          <a:bodyPr/>
          <a:lstStyle/>
          <a:p>
            <a:fld id="{020F9D80-FB64-0C45-9FA8-B30FF77393A4}" type="slidenum">
              <a:rPr lang="en-GB" smtClean="0"/>
              <a:t>‹#›</a:t>
            </a:fld>
            <a:endParaRPr lang="en-GB"/>
          </a:p>
        </p:txBody>
      </p:sp>
    </p:spTree>
    <p:extLst>
      <p:ext uri="{BB962C8B-B14F-4D97-AF65-F5344CB8AC3E}">
        <p14:creationId xmlns:p14="http://schemas.microsoft.com/office/powerpoint/2010/main" val="31758054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5B8F67-231A-AA17-7311-3EFF078AAF1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A7D7C90B-1E22-7251-F514-91B47394590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4F19D8ED-C624-6445-8F8B-9EABFAD0A7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0C63DEE-087A-100E-337F-0B6A164F422F}"/>
              </a:ext>
            </a:extLst>
          </p:cNvPr>
          <p:cNvSpPr>
            <a:spLocks noGrp="1"/>
          </p:cNvSpPr>
          <p:nvPr>
            <p:ph type="dt" sz="half" idx="10"/>
          </p:nvPr>
        </p:nvSpPr>
        <p:spPr>
          <a:xfrm>
            <a:off x="838200" y="6356350"/>
            <a:ext cx="2743200" cy="365125"/>
          </a:xfrm>
          <a:prstGeom prst="rect">
            <a:avLst/>
          </a:prstGeom>
        </p:spPr>
        <p:txBody>
          <a:bodyPr/>
          <a:lstStyle/>
          <a:p>
            <a:fld id="{2827F889-4490-1841-9B13-7377A9F569CE}" type="datetimeFigureOut">
              <a:rPr lang="en-GB" smtClean="0"/>
              <a:t>02/02/2024</a:t>
            </a:fld>
            <a:endParaRPr lang="en-GB"/>
          </a:p>
        </p:txBody>
      </p:sp>
      <p:sp>
        <p:nvSpPr>
          <p:cNvPr id="6" name="Footer Placeholder 5">
            <a:extLst>
              <a:ext uri="{FF2B5EF4-FFF2-40B4-BE49-F238E27FC236}">
                <a16:creationId xmlns:a16="http://schemas.microsoft.com/office/drawing/2014/main" id="{B1FBF281-67C5-7FBB-CD3B-52845E86BE86}"/>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FAC9DBEC-394D-AA95-E9FB-B163B6F035DF}"/>
              </a:ext>
            </a:extLst>
          </p:cNvPr>
          <p:cNvSpPr>
            <a:spLocks noGrp="1"/>
          </p:cNvSpPr>
          <p:nvPr>
            <p:ph type="sldNum" sz="quarter" idx="12"/>
          </p:nvPr>
        </p:nvSpPr>
        <p:spPr>
          <a:xfrm>
            <a:off x="8610600" y="6356350"/>
            <a:ext cx="2743200" cy="365125"/>
          </a:xfrm>
          <a:prstGeom prst="rect">
            <a:avLst/>
          </a:prstGeom>
        </p:spPr>
        <p:txBody>
          <a:bodyPr/>
          <a:lstStyle/>
          <a:p>
            <a:fld id="{020F9D80-FB64-0C45-9FA8-B30FF77393A4}" type="slidenum">
              <a:rPr lang="en-GB" smtClean="0"/>
              <a:t>‹#›</a:t>
            </a:fld>
            <a:endParaRPr lang="en-GB"/>
          </a:p>
        </p:txBody>
      </p:sp>
    </p:spTree>
    <p:extLst>
      <p:ext uri="{BB962C8B-B14F-4D97-AF65-F5344CB8AC3E}">
        <p14:creationId xmlns:p14="http://schemas.microsoft.com/office/powerpoint/2010/main" val="8439763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99D1CBD-0D48-ED71-0F0F-94400816836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6F9F64BA-4E8F-8752-124E-7D993AB5E45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26883561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1" i="0" kern="1200">
          <a:solidFill>
            <a:srgbClr val="2E1A46"/>
          </a:solidFill>
          <a:latin typeface="Montserrat"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Montserrat"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Montserra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Montserra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ontserra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92A34B-7214-7CDC-B37D-A2FB094AC2F7}"/>
              </a:ext>
            </a:extLst>
          </p:cNvPr>
          <p:cNvSpPr>
            <a:spLocks noGrp="1"/>
          </p:cNvSpPr>
          <p:nvPr>
            <p:ph type="ctrTitle"/>
          </p:nvPr>
        </p:nvSpPr>
        <p:spPr>
          <a:xfrm>
            <a:off x="838200" y="2782264"/>
            <a:ext cx="8136988" cy="2102899"/>
          </a:xfrm>
        </p:spPr>
        <p:txBody>
          <a:bodyPr>
            <a:normAutofit/>
          </a:bodyPr>
          <a:lstStyle/>
          <a:p>
            <a:r>
              <a:rPr lang="en-GB" sz="5400" b="0" dirty="0">
                <a:solidFill>
                  <a:schemeClr val="bg1"/>
                </a:solidFill>
              </a:rPr>
              <a:t>Preventing AI Misuse in Assessments</a:t>
            </a:r>
            <a:endParaRPr lang="en-GB" sz="5400" dirty="0"/>
          </a:p>
        </p:txBody>
      </p:sp>
      <p:sp>
        <p:nvSpPr>
          <p:cNvPr id="3" name="Subtitle 2">
            <a:extLst>
              <a:ext uri="{FF2B5EF4-FFF2-40B4-BE49-F238E27FC236}">
                <a16:creationId xmlns:a16="http://schemas.microsoft.com/office/drawing/2014/main" id="{8768BB1E-40A7-F9E6-DD1D-CCD3268B3E77}"/>
              </a:ext>
            </a:extLst>
          </p:cNvPr>
          <p:cNvSpPr>
            <a:spLocks noGrp="1"/>
          </p:cNvSpPr>
          <p:nvPr>
            <p:ph type="subTitle" idx="1"/>
          </p:nvPr>
        </p:nvSpPr>
        <p:spPr>
          <a:xfrm>
            <a:off x="838200" y="5009574"/>
            <a:ext cx="9389012" cy="809521"/>
          </a:xfrm>
        </p:spPr>
        <p:txBody>
          <a:bodyPr>
            <a:noAutofit/>
          </a:bodyPr>
          <a:lstStyle/>
          <a:p>
            <a:r>
              <a:rPr lang="en-GB" sz="5400" b="1" dirty="0">
                <a:solidFill>
                  <a:srgbClr val="F3CC24"/>
                </a:solidFill>
                <a:effectLst/>
                <a:latin typeface="Montserrat ExtraBold" pitchFamily="2" charset="77"/>
              </a:rPr>
              <a:t>A summary for teachers</a:t>
            </a:r>
          </a:p>
        </p:txBody>
      </p:sp>
      <p:pic>
        <p:nvPicPr>
          <p:cNvPr id="4" name="Picture 3">
            <a:extLst>
              <a:ext uri="{FF2B5EF4-FFF2-40B4-BE49-F238E27FC236}">
                <a16:creationId xmlns:a16="http://schemas.microsoft.com/office/drawing/2014/main" id="{FC00B625-2903-6DA1-FFBD-AC1FEEAFA9D8}"/>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955963" y="914400"/>
            <a:ext cx="1379273" cy="1309436"/>
          </a:xfrm>
          <a:prstGeom prst="rect">
            <a:avLst/>
          </a:prstGeom>
        </p:spPr>
      </p:pic>
    </p:spTree>
    <p:extLst>
      <p:ext uri="{BB962C8B-B14F-4D97-AF65-F5344CB8AC3E}">
        <p14:creationId xmlns:p14="http://schemas.microsoft.com/office/powerpoint/2010/main" val="4373263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01BF5-CA3B-A1AB-09D5-8F1D4477C70A}"/>
              </a:ext>
              <a:ext uri="{C183D7F6-B498-43B3-948B-1728B52AA6E4}">
                <adec:decorative xmlns:adec="http://schemas.microsoft.com/office/drawing/2017/decorative" val="1"/>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GB" dirty="0"/>
              <a:t>Introduction</a:t>
            </a:r>
          </a:p>
        </p:txBody>
      </p:sp>
      <p:sp>
        <p:nvSpPr>
          <p:cNvPr id="4" name="TextBox 3">
            <a:extLst>
              <a:ext uri="{FF2B5EF4-FFF2-40B4-BE49-F238E27FC236}">
                <a16:creationId xmlns:a16="http://schemas.microsoft.com/office/drawing/2014/main" id="{B9DBE4B9-213E-EE10-9C4A-887E33AB83E5}"/>
              </a:ext>
            </a:extLst>
          </p:cNvPr>
          <p:cNvSpPr txBox="1"/>
          <p:nvPr/>
        </p:nvSpPr>
        <p:spPr>
          <a:xfrm>
            <a:off x="4425243" y="1308250"/>
            <a:ext cx="6398702" cy="4241500"/>
          </a:xfrm>
          <a:prstGeom prst="rect">
            <a:avLst/>
          </a:prstGeom>
          <a:solidFill>
            <a:schemeClr val="bg1"/>
          </a:solidFill>
        </p:spPr>
        <p:txBody>
          <a:bodyPr wrap="square" lIns="180000" tIns="180000" rIns="180000" bIns="180000" rtlCol="0" anchor="ctr">
            <a:spAutoFit/>
          </a:bodyPr>
          <a:lstStyle/>
          <a:p>
            <a:r>
              <a:rPr lang="en-GB" sz="2800" b="1" dirty="0">
                <a:solidFill>
                  <a:srgbClr val="2E1A46"/>
                </a:solidFill>
                <a:latin typeface="Montserrat" pitchFamily="2" charset="77"/>
              </a:rPr>
              <a:t>As artificial intelligence (AI) technology is rapidly evolving, it’s essential you understand how it can be used and misused within assessments. </a:t>
            </a:r>
          </a:p>
          <a:p>
            <a:endParaRPr lang="en-GB" sz="2800" b="1" dirty="0">
              <a:solidFill>
                <a:srgbClr val="2E1A46"/>
              </a:solidFill>
              <a:latin typeface="Montserrat" pitchFamily="2" charset="77"/>
            </a:endParaRPr>
          </a:p>
          <a:p>
            <a:r>
              <a:rPr lang="en-GB" sz="2800" b="1" dirty="0">
                <a:solidFill>
                  <a:srgbClr val="2E1A46"/>
                </a:solidFill>
                <a:latin typeface="Montserrat" pitchFamily="2" charset="77"/>
              </a:rPr>
              <a:t>This summary provides key points to consider, to make sure assessment is fair for all.</a:t>
            </a:r>
          </a:p>
        </p:txBody>
      </p:sp>
      <p:pic>
        <p:nvPicPr>
          <p:cNvPr id="8" name="Picture 7">
            <a:extLst>
              <a:ext uri="{FF2B5EF4-FFF2-40B4-BE49-F238E27FC236}">
                <a16:creationId xmlns:a16="http://schemas.microsoft.com/office/drawing/2014/main" id="{ED1DD518-08C8-7046-C8EE-45BEB6A023DA}"/>
              </a:ext>
              <a:ext uri="{C183D7F6-B498-43B3-948B-1728B52AA6E4}">
                <adec:decorative xmlns:adec="http://schemas.microsoft.com/office/drawing/2017/decorative" val="1"/>
              </a:ext>
            </a:extLst>
          </p:cNvPr>
          <p:cNvPicPr>
            <a:picLocks noChangeAspect="1"/>
          </p:cNvPicPr>
          <p:nvPr/>
        </p:nvPicPr>
        <p:blipFill rotWithShape="1">
          <a:blip r:embed="rId2"/>
          <a:srcRect r="85507" b="79274"/>
          <a:stretch/>
        </p:blipFill>
        <p:spPr>
          <a:xfrm>
            <a:off x="521389" y="1266309"/>
            <a:ext cx="4280190" cy="4325377"/>
          </a:xfrm>
          <a:prstGeom prst="rect">
            <a:avLst/>
          </a:prstGeom>
        </p:spPr>
      </p:pic>
    </p:spTree>
    <p:extLst>
      <p:ext uri="{BB962C8B-B14F-4D97-AF65-F5344CB8AC3E}">
        <p14:creationId xmlns:p14="http://schemas.microsoft.com/office/powerpoint/2010/main" val="14047971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nip Single Corner of Rectangle 3">
            <a:extLst>
              <a:ext uri="{FF2B5EF4-FFF2-40B4-BE49-F238E27FC236}">
                <a16:creationId xmlns:a16="http://schemas.microsoft.com/office/drawing/2014/main" id="{4828A408-EF14-A3DF-5B78-9AEB01E18EC0}"/>
              </a:ext>
              <a:ext uri="{C183D7F6-B498-43B3-948B-1728B52AA6E4}">
                <adec:decorative xmlns:adec="http://schemas.microsoft.com/office/drawing/2017/decorative" val="1"/>
              </a:ext>
            </a:extLst>
          </p:cNvPr>
          <p:cNvSpPr/>
          <p:nvPr/>
        </p:nvSpPr>
        <p:spPr>
          <a:xfrm>
            <a:off x="1" y="365125"/>
            <a:ext cx="11353800" cy="1325563"/>
          </a:xfrm>
          <a:prstGeom prst="snip1Rect">
            <a:avLst>
              <a:gd name="adj" fmla="val 3496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ight Triangle 4">
            <a:extLst>
              <a:ext uri="{FF2B5EF4-FFF2-40B4-BE49-F238E27FC236}">
                <a16:creationId xmlns:a16="http://schemas.microsoft.com/office/drawing/2014/main" id="{3FDB46DE-9C2B-9DBF-4098-E396738DE0AA}"/>
              </a:ext>
              <a:ext uri="{C183D7F6-B498-43B3-948B-1728B52AA6E4}">
                <adec:decorative xmlns:adec="http://schemas.microsoft.com/office/drawing/2017/decorative" val="1"/>
              </a:ext>
            </a:extLst>
          </p:cNvPr>
          <p:cNvSpPr/>
          <p:nvPr/>
        </p:nvSpPr>
        <p:spPr>
          <a:xfrm>
            <a:off x="10905931" y="365125"/>
            <a:ext cx="447869" cy="447869"/>
          </a:xfrm>
          <a:prstGeom prst="rtTriangle">
            <a:avLst/>
          </a:prstGeom>
          <a:solidFill>
            <a:srgbClr val="66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a:extLst>
              <a:ext uri="{FF2B5EF4-FFF2-40B4-BE49-F238E27FC236}">
                <a16:creationId xmlns:a16="http://schemas.microsoft.com/office/drawing/2014/main" id="{5346D297-EAF1-FAF3-469E-CACE4EE63D40}"/>
              </a:ext>
              <a:ext uri="{C183D7F6-B498-43B3-948B-1728B52AA6E4}">
                <adec:decorative xmlns:adec="http://schemas.microsoft.com/office/drawing/2017/decorative" val="1"/>
              </a:ext>
            </a:extLst>
          </p:cNvPr>
          <p:cNvSpPr/>
          <p:nvPr/>
        </p:nvSpPr>
        <p:spPr>
          <a:xfrm>
            <a:off x="426721" y="552483"/>
            <a:ext cx="932688" cy="932688"/>
          </a:xfrm>
          <a:prstGeom prst="ellipse">
            <a:avLst/>
          </a:prstGeom>
          <a:solidFill>
            <a:srgbClr val="FFD20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solidFill>
                  <a:srgbClr val="2E1A46"/>
                </a:solidFill>
                <a:latin typeface="Montserrat" pitchFamily="2" charset="77"/>
              </a:rPr>
              <a:t>1</a:t>
            </a:r>
          </a:p>
        </p:txBody>
      </p:sp>
      <p:sp>
        <p:nvSpPr>
          <p:cNvPr id="2" name="Title 1">
            <a:extLst>
              <a:ext uri="{FF2B5EF4-FFF2-40B4-BE49-F238E27FC236}">
                <a16:creationId xmlns:a16="http://schemas.microsoft.com/office/drawing/2014/main" id="{AF192CE7-1234-1A24-4531-DBE117C82572}"/>
              </a:ext>
            </a:extLst>
          </p:cNvPr>
          <p:cNvSpPr>
            <a:spLocks noGrp="1"/>
          </p:cNvSpPr>
          <p:nvPr>
            <p:ph type="title"/>
          </p:nvPr>
        </p:nvSpPr>
        <p:spPr>
          <a:xfrm>
            <a:off x="1570654" y="365125"/>
            <a:ext cx="7764624" cy="1325563"/>
          </a:xfrm>
        </p:spPr>
        <p:txBody>
          <a:bodyPr>
            <a:noAutofit/>
          </a:bodyPr>
          <a:lstStyle/>
          <a:p>
            <a:r>
              <a:rPr lang="en-GB" sz="2800" dirty="0">
                <a:solidFill>
                  <a:schemeClr val="bg1"/>
                </a:solidFill>
              </a:rPr>
              <a:t>Know your school or college’s approach to managing AI in assessments</a:t>
            </a:r>
          </a:p>
        </p:txBody>
      </p:sp>
      <p:sp>
        <p:nvSpPr>
          <p:cNvPr id="3" name="Content Placeholder 2">
            <a:extLst>
              <a:ext uri="{FF2B5EF4-FFF2-40B4-BE49-F238E27FC236}">
                <a16:creationId xmlns:a16="http://schemas.microsoft.com/office/drawing/2014/main" id="{DA7A211A-7EB7-D420-1A8E-342F081EEBA0}"/>
              </a:ext>
            </a:extLst>
          </p:cNvPr>
          <p:cNvSpPr>
            <a:spLocks noGrp="1"/>
          </p:cNvSpPr>
          <p:nvPr>
            <p:ph idx="1"/>
          </p:nvPr>
        </p:nvSpPr>
        <p:spPr>
          <a:xfrm>
            <a:off x="838201" y="2183363"/>
            <a:ext cx="3440454" cy="4309512"/>
          </a:xfrm>
        </p:spPr>
        <p:txBody>
          <a:bodyPr>
            <a:normAutofit/>
          </a:bodyPr>
          <a:lstStyle/>
          <a:p>
            <a:pPr>
              <a:lnSpc>
                <a:spcPct val="100000"/>
              </a:lnSpc>
            </a:pPr>
            <a:r>
              <a:rPr lang="en-GB" sz="2000" dirty="0"/>
              <a:t>Know what AI is and how it can be used </a:t>
            </a:r>
          </a:p>
          <a:p>
            <a:pPr>
              <a:lnSpc>
                <a:spcPct val="100000"/>
              </a:lnSpc>
            </a:pPr>
            <a:r>
              <a:rPr lang="en-GB" sz="2000" dirty="0"/>
              <a:t>Familiarise yourself with the JCQ </a:t>
            </a:r>
            <a:r>
              <a:rPr lang="en-GB" sz="2000" i="1" dirty="0"/>
              <a:t>AI Use in Assessments</a:t>
            </a:r>
            <a:r>
              <a:rPr lang="en-GB" sz="2000" dirty="0"/>
              <a:t> guidance </a:t>
            </a:r>
          </a:p>
          <a:p>
            <a:pPr>
              <a:lnSpc>
                <a:spcPct val="100000"/>
              </a:lnSpc>
            </a:pPr>
            <a:r>
              <a:rPr lang="en-GB" sz="2000" dirty="0"/>
              <a:t>Know what the risks are and how your school or college is managing them </a:t>
            </a:r>
          </a:p>
          <a:p>
            <a:pPr>
              <a:lnSpc>
                <a:spcPct val="100000"/>
              </a:lnSpc>
            </a:pPr>
            <a:r>
              <a:rPr lang="en-GB" sz="2000" dirty="0"/>
              <a:t>Understand how the approach applies to your subject </a:t>
            </a:r>
          </a:p>
          <a:p>
            <a:pPr>
              <a:lnSpc>
                <a:spcPct val="100000"/>
              </a:lnSpc>
            </a:pPr>
            <a:endParaRPr lang="en-GB" sz="2000" dirty="0"/>
          </a:p>
          <a:p>
            <a:pPr>
              <a:lnSpc>
                <a:spcPct val="100000"/>
              </a:lnSpc>
            </a:pPr>
            <a:endParaRPr lang="en-GB" sz="2000" dirty="0"/>
          </a:p>
        </p:txBody>
      </p:sp>
      <p:grpSp>
        <p:nvGrpSpPr>
          <p:cNvPr id="13" name="Group 12" descr="A circle containing the following text: Remember - Your malpractice policy must include the use of AI: What AI is, the risks of using AI, what AI misuse is, how AI misuse will be treated as malpractice, when AI may be used, how AI should be acknowledged">
            <a:extLst>
              <a:ext uri="{FF2B5EF4-FFF2-40B4-BE49-F238E27FC236}">
                <a16:creationId xmlns:a16="http://schemas.microsoft.com/office/drawing/2014/main" id="{601453DD-C12E-D8AD-ED5B-8078A763280C}"/>
              </a:ext>
              <a:ext uri="{C183D7F6-B498-43B3-948B-1728B52AA6E4}">
                <adec:decorative xmlns:adec="http://schemas.microsoft.com/office/drawing/2017/decorative" val="0"/>
              </a:ext>
            </a:extLst>
          </p:cNvPr>
          <p:cNvGrpSpPr/>
          <p:nvPr/>
        </p:nvGrpSpPr>
        <p:grpSpPr>
          <a:xfrm>
            <a:off x="7338432" y="1101012"/>
            <a:ext cx="5013586" cy="5013586"/>
            <a:chOff x="7172194" y="1101012"/>
            <a:chExt cx="5013586" cy="5013586"/>
          </a:xfrm>
        </p:grpSpPr>
        <p:sp>
          <p:nvSpPr>
            <p:cNvPr id="7" name="Oval 6">
              <a:extLst>
                <a:ext uri="{FF2B5EF4-FFF2-40B4-BE49-F238E27FC236}">
                  <a16:creationId xmlns:a16="http://schemas.microsoft.com/office/drawing/2014/main" id="{D71329C2-080E-7DD3-15B8-A965056EE119}"/>
                </a:ext>
              </a:extLst>
            </p:cNvPr>
            <p:cNvSpPr/>
            <p:nvPr/>
          </p:nvSpPr>
          <p:spPr>
            <a:xfrm>
              <a:off x="7172194" y="1101012"/>
              <a:ext cx="5013586" cy="5013586"/>
            </a:xfrm>
            <a:prstGeom prst="ellipse">
              <a:avLst/>
            </a:prstGeom>
            <a:gradFill flip="none" rotWithShape="1">
              <a:gsLst>
                <a:gs pos="0">
                  <a:srgbClr val="FFD203"/>
                </a:gs>
                <a:gs pos="100000">
                  <a:srgbClr val="F39200"/>
                </a:gs>
              </a:gsLst>
              <a:lin ang="0" scaled="1"/>
              <a:tileRect/>
            </a:gradFill>
            <a:ln w="209550">
              <a:solidFill>
                <a:srgbClr val="2E1A46"/>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t"/>
            <a:lstStyle/>
            <a:p>
              <a:pPr algn="ctr"/>
              <a:r>
                <a:rPr lang="en-GB" sz="3600" b="1" dirty="0">
                  <a:solidFill>
                    <a:srgbClr val="2E1A46"/>
                  </a:solidFill>
                  <a:effectLst/>
                  <a:latin typeface="Montserrat" pitchFamily="2" charset="77"/>
                </a:rPr>
                <a:t>REMEMBER</a:t>
              </a:r>
              <a:endParaRPr lang="en-GB" sz="3600" dirty="0">
                <a:solidFill>
                  <a:srgbClr val="2E1A46"/>
                </a:solidFill>
                <a:effectLst/>
                <a:latin typeface="Montserrat" pitchFamily="2" charset="77"/>
              </a:endParaRPr>
            </a:p>
            <a:p>
              <a:pPr algn="ctr"/>
              <a:r>
                <a:rPr lang="en-GB" sz="2000" b="1" dirty="0">
                  <a:solidFill>
                    <a:srgbClr val="2E1A46"/>
                  </a:solidFill>
                  <a:effectLst/>
                  <a:latin typeface="Montserrat" pitchFamily="2" charset="77"/>
                </a:rPr>
                <a:t>Your malpractice policy </a:t>
              </a:r>
              <a:br>
                <a:rPr lang="en-GB" sz="2000" b="1" dirty="0">
                  <a:solidFill>
                    <a:srgbClr val="2E1A46"/>
                  </a:solidFill>
                  <a:effectLst/>
                  <a:latin typeface="Montserrat" pitchFamily="2" charset="77"/>
                </a:rPr>
              </a:br>
              <a:r>
                <a:rPr lang="en-GB" sz="2000" b="1" dirty="0">
                  <a:solidFill>
                    <a:srgbClr val="2E1A46"/>
                  </a:solidFill>
                  <a:effectLst/>
                  <a:latin typeface="Montserrat" pitchFamily="2" charset="77"/>
                </a:rPr>
                <a:t>MUST include the use of AI</a:t>
              </a:r>
            </a:p>
          </p:txBody>
        </p:sp>
        <p:sp>
          <p:nvSpPr>
            <p:cNvPr id="8" name="TextBox 7">
              <a:extLst>
                <a:ext uri="{FF2B5EF4-FFF2-40B4-BE49-F238E27FC236}">
                  <a16:creationId xmlns:a16="http://schemas.microsoft.com/office/drawing/2014/main" id="{25459905-612D-C47E-59BF-95921AF84C67}"/>
                </a:ext>
              </a:extLst>
            </p:cNvPr>
            <p:cNvSpPr txBox="1"/>
            <p:nvPr/>
          </p:nvSpPr>
          <p:spPr>
            <a:xfrm>
              <a:off x="7372865" y="3193742"/>
              <a:ext cx="2326369" cy="1785104"/>
            </a:xfrm>
            <a:prstGeom prst="rect">
              <a:avLst/>
            </a:prstGeom>
            <a:noFill/>
          </p:spPr>
          <p:txBody>
            <a:bodyPr wrap="square" rtlCol="0">
              <a:spAutoFit/>
            </a:bodyPr>
            <a:lstStyle/>
            <a:p>
              <a:pPr algn="ctr">
                <a:spcAft>
                  <a:spcPts val="1200"/>
                </a:spcAft>
              </a:pPr>
              <a:r>
                <a:rPr lang="en-GB" sz="1800" b="1" dirty="0">
                  <a:solidFill>
                    <a:srgbClr val="2E1A46"/>
                  </a:solidFill>
                  <a:effectLst/>
                  <a:latin typeface="Montserrat SemiBold" pitchFamily="2" charset="77"/>
                </a:rPr>
                <a:t>What AI is</a:t>
              </a:r>
            </a:p>
            <a:p>
              <a:pPr algn="ctr">
                <a:spcAft>
                  <a:spcPts val="1200"/>
                </a:spcAft>
              </a:pPr>
              <a:r>
                <a:rPr lang="en-GB" sz="1800" b="1" dirty="0">
                  <a:solidFill>
                    <a:srgbClr val="2E1A46"/>
                  </a:solidFill>
                  <a:effectLst/>
                  <a:latin typeface="Montserrat SemiBold" pitchFamily="2" charset="77"/>
                </a:rPr>
                <a:t>The risks of </a:t>
              </a:r>
              <a:br>
                <a:rPr lang="en-GB" sz="1800" b="1" dirty="0">
                  <a:solidFill>
                    <a:srgbClr val="2E1A46"/>
                  </a:solidFill>
                  <a:effectLst/>
                  <a:latin typeface="Montserrat SemiBold" pitchFamily="2" charset="77"/>
                </a:rPr>
              </a:br>
              <a:r>
                <a:rPr lang="en-GB" sz="1800" b="1" dirty="0">
                  <a:solidFill>
                    <a:srgbClr val="2E1A46"/>
                  </a:solidFill>
                  <a:effectLst/>
                  <a:latin typeface="Montserrat SemiBold" pitchFamily="2" charset="77"/>
                </a:rPr>
                <a:t>using </a:t>
              </a:r>
              <a:r>
                <a:rPr lang="en-GB" b="1" dirty="0">
                  <a:solidFill>
                    <a:srgbClr val="2E1A46"/>
                  </a:solidFill>
                  <a:latin typeface="Montserrat SemiBold" pitchFamily="2" charset="77"/>
                </a:rPr>
                <a:t>AI</a:t>
              </a:r>
              <a:endParaRPr lang="en-GB" sz="1800" b="1" dirty="0">
                <a:solidFill>
                  <a:srgbClr val="2E1A46"/>
                </a:solidFill>
                <a:effectLst/>
                <a:latin typeface="Montserrat SemiBold" pitchFamily="2" charset="77"/>
              </a:endParaRPr>
            </a:p>
            <a:p>
              <a:pPr algn="ctr">
                <a:spcAft>
                  <a:spcPts val="1200"/>
                </a:spcAft>
              </a:pPr>
              <a:r>
                <a:rPr lang="en-GB" sz="1800" b="1" dirty="0">
                  <a:solidFill>
                    <a:srgbClr val="2E1A46"/>
                  </a:solidFill>
                  <a:effectLst/>
                  <a:latin typeface="Montserrat SemiBold" pitchFamily="2" charset="77"/>
                </a:rPr>
                <a:t>What AI </a:t>
              </a:r>
              <a:br>
                <a:rPr lang="en-GB" sz="1800" b="1" dirty="0">
                  <a:solidFill>
                    <a:srgbClr val="2E1A46"/>
                  </a:solidFill>
                  <a:effectLst/>
                  <a:latin typeface="Montserrat SemiBold" pitchFamily="2" charset="77"/>
                </a:rPr>
              </a:br>
              <a:r>
                <a:rPr lang="en-GB" sz="1800" b="1" dirty="0">
                  <a:solidFill>
                    <a:srgbClr val="2E1A46"/>
                  </a:solidFill>
                  <a:effectLst/>
                  <a:latin typeface="Montserrat SemiBold" pitchFamily="2" charset="77"/>
                </a:rPr>
                <a:t>misuse is</a:t>
              </a:r>
            </a:p>
          </p:txBody>
        </p:sp>
        <p:sp>
          <p:nvSpPr>
            <p:cNvPr id="10" name="TextBox 9">
              <a:extLst>
                <a:ext uri="{FF2B5EF4-FFF2-40B4-BE49-F238E27FC236}">
                  <a16:creationId xmlns:a16="http://schemas.microsoft.com/office/drawing/2014/main" id="{C6ED1DF3-3C79-BDD7-D0FF-A41151641739}"/>
                </a:ext>
              </a:extLst>
            </p:cNvPr>
            <p:cNvSpPr txBox="1"/>
            <p:nvPr/>
          </p:nvSpPr>
          <p:spPr>
            <a:xfrm>
              <a:off x="9568669" y="3270686"/>
              <a:ext cx="2326369" cy="1631216"/>
            </a:xfrm>
            <a:prstGeom prst="rect">
              <a:avLst/>
            </a:prstGeom>
            <a:noFill/>
          </p:spPr>
          <p:txBody>
            <a:bodyPr wrap="square" rtlCol="0">
              <a:spAutoFit/>
            </a:bodyPr>
            <a:lstStyle/>
            <a:p>
              <a:pPr algn="ctr">
                <a:spcAft>
                  <a:spcPts val="1200"/>
                </a:spcAft>
              </a:pPr>
              <a:r>
                <a:rPr lang="en-GB" sz="1800" b="1" dirty="0">
                  <a:solidFill>
                    <a:srgbClr val="2E1A46"/>
                  </a:solidFill>
                  <a:effectLst/>
                  <a:latin typeface="Montserrat SemiBold" pitchFamily="2" charset="77"/>
                </a:rPr>
                <a:t>How AI misuse will be treated </a:t>
              </a:r>
              <a:br>
                <a:rPr lang="en-GB" sz="1800" b="1" dirty="0">
                  <a:solidFill>
                    <a:srgbClr val="2E1A46"/>
                  </a:solidFill>
                  <a:effectLst/>
                  <a:latin typeface="Montserrat SemiBold" pitchFamily="2" charset="77"/>
                </a:rPr>
              </a:br>
              <a:r>
                <a:rPr lang="en-GB" sz="1800" b="1" dirty="0">
                  <a:solidFill>
                    <a:srgbClr val="2E1A46"/>
                  </a:solidFill>
                  <a:effectLst/>
                  <a:latin typeface="Montserrat SemiBold" pitchFamily="2" charset="77"/>
                </a:rPr>
                <a:t>as malpractice</a:t>
              </a:r>
            </a:p>
            <a:p>
              <a:pPr algn="ctr">
                <a:spcAft>
                  <a:spcPts val="1200"/>
                </a:spcAft>
              </a:pPr>
              <a:r>
                <a:rPr lang="en-GB" sz="1800" b="1" dirty="0">
                  <a:solidFill>
                    <a:srgbClr val="2E1A46"/>
                  </a:solidFill>
                  <a:effectLst/>
                  <a:latin typeface="Montserrat SemiBold" pitchFamily="2" charset="77"/>
                </a:rPr>
                <a:t>When </a:t>
              </a:r>
              <a:r>
                <a:rPr lang="en-GB" b="1" dirty="0">
                  <a:solidFill>
                    <a:srgbClr val="2E1A46"/>
                  </a:solidFill>
                  <a:latin typeface="Montserrat SemiBold" pitchFamily="2" charset="77"/>
                </a:rPr>
                <a:t>AI</a:t>
              </a:r>
              <a:r>
                <a:rPr lang="en-GB" sz="1800" b="1" dirty="0">
                  <a:solidFill>
                    <a:srgbClr val="2E1A46"/>
                  </a:solidFill>
                  <a:effectLst/>
                  <a:latin typeface="Montserrat SemiBold" pitchFamily="2" charset="77"/>
                </a:rPr>
                <a:t> may </a:t>
              </a:r>
              <a:br>
                <a:rPr lang="en-GB" sz="1800" b="1" dirty="0">
                  <a:solidFill>
                    <a:srgbClr val="2E1A46"/>
                  </a:solidFill>
                  <a:effectLst/>
                  <a:latin typeface="Montserrat SemiBold" pitchFamily="2" charset="77"/>
                </a:rPr>
              </a:br>
              <a:r>
                <a:rPr lang="en-GB" sz="1800" b="1" dirty="0">
                  <a:solidFill>
                    <a:srgbClr val="2E1A46"/>
                  </a:solidFill>
                  <a:effectLst/>
                  <a:latin typeface="Montserrat SemiBold" pitchFamily="2" charset="77"/>
                </a:rPr>
                <a:t>be used </a:t>
              </a:r>
            </a:p>
          </p:txBody>
        </p:sp>
        <p:sp>
          <p:nvSpPr>
            <p:cNvPr id="12" name="TextBox 11">
              <a:extLst>
                <a:ext uri="{FF2B5EF4-FFF2-40B4-BE49-F238E27FC236}">
                  <a16:creationId xmlns:a16="http://schemas.microsoft.com/office/drawing/2014/main" id="{8B896B12-396E-FA73-FFAB-9762F16AB5AA}"/>
                </a:ext>
              </a:extLst>
            </p:cNvPr>
            <p:cNvSpPr txBox="1"/>
            <p:nvPr/>
          </p:nvSpPr>
          <p:spPr>
            <a:xfrm>
              <a:off x="8515802" y="5122855"/>
              <a:ext cx="2326369" cy="646331"/>
            </a:xfrm>
            <a:prstGeom prst="rect">
              <a:avLst/>
            </a:prstGeom>
            <a:noFill/>
          </p:spPr>
          <p:txBody>
            <a:bodyPr wrap="square">
              <a:spAutoFit/>
            </a:bodyPr>
            <a:lstStyle/>
            <a:p>
              <a:pPr algn="ctr"/>
              <a:r>
                <a:rPr lang="en-GB" sz="1800" b="1" dirty="0">
                  <a:solidFill>
                    <a:srgbClr val="2E1A46"/>
                  </a:solidFill>
                  <a:effectLst/>
                  <a:latin typeface="Montserrat SemiBold" pitchFamily="2" charset="77"/>
                </a:rPr>
                <a:t>How </a:t>
              </a:r>
              <a:r>
                <a:rPr lang="en-GB" b="1" dirty="0">
                  <a:solidFill>
                    <a:srgbClr val="2E1A46"/>
                  </a:solidFill>
                  <a:latin typeface="Montserrat SemiBold" pitchFamily="2" charset="77"/>
                </a:rPr>
                <a:t>AI</a:t>
              </a:r>
              <a:r>
                <a:rPr lang="en-GB" sz="1800" b="1" dirty="0">
                  <a:solidFill>
                    <a:srgbClr val="2E1A46"/>
                  </a:solidFill>
                  <a:effectLst/>
                  <a:latin typeface="Montserrat SemiBold" pitchFamily="2" charset="77"/>
                </a:rPr>
                <a:t> should be acknowledged</a:t>
              </a:r>
              <a:endParaRPr lang="en-GB" dirty="0"/>
            </a:p>
          </p:txBody>
        </p:sp>
      </p:grpSp>
      <p:sp>
        <p:nvSpPr>
          <p:cNvPr id="15" name="Oval 14">
            <a:extLst>
              <a:ext uri="{FF2B5EF4-FFF2-40B4-BE49-F238E27FC236}">
                <a16:creationId xmlns:a16="http://schemas.microsoft.com/office/drawing/2014/main" id="{D1253B05-617E-D268-2397-E47F5A9A810A}"/>
              </a:ext>
              <a:ext uri="{C183D7F6-B498-43B3-948B-1728B52AA6E4}">
                <adec:decorative xmlns:adec="http://schemas.microsoft.com/office/drawing/2017/decorative" val="1"/>
              </a:ext>
            </a:extLst>
          </p:cNvPr>
          <p:cNvSpPr/>
          <p:nvPr/>
        </p:nvSpPr>
        <p:spPr>
          <a:xfrm>
            <a:off x="6604630" y="2170085"/>
            <a:ext cx="490112" cy="490112"/>
          </a:xfrm>
          <a:prstGeom prst="ellipse">
            <a:avLst/>
          </a:prstGeom>
          <a:gradFill flip="none" rotWithShape="1">
            <a:gsLst>
              <a:gs pos="0">
                <a:srgbClr val="FFD203"/>
              </a:gs>
              <a:gs pos="100000">
                <a:srgbClr val="F39200"/>
              </a:gs>
            </a:gsLst>
            <a:lin ang="0" scaled="1"/>
            <a:tileRect/>
          </a:gradFill>
          <a:ln w="171450">
            <a:solidFill>
              <a:srgbClr val="2E1A46"/>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t"/>
          <a:lstStyle/>
          <a:p>
            <a:pPr algn="ctr"/>
            <a:endParaRPr lang="en-GB" sz="2000" b="1" dirty="0">
              <a:solidFill>
                <a:srgbClr val="2E1A46"/>
              </a:solidFill>
              <a:effectLst/>
              <a:latin typeface="Montserrat" pitchFamily="2" charset="77"/>
            </a:endParaRPr>
          </a:p>
        </p:txBody>
      </p:sp>
      <p:pic>
        <p:nvPicPr>
          <p:cNvPr id="22" name="Picture 21">
            <a:extLst>
              <a:ext uri="{FF2B5EF4-FFF2-40B4-BE49-F238E27FC236}">
                <a16:creationId xmlns:a16="http://schemas.microsoft.com/office/drawing/2014/main" id="{F3084029-3FE5-0CA4-D224-6DE4FC5A854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4760485" y="2660197"/>
            <a:ext cx="1480045" cy="3870887"/>
          </a:xfrm>
          <a:prstGeom prst="rect">
            <a:avLst/>
          </a:prstGeom>
        </p:spPr>
      </p:pic>
      <p:sp>
        <p:nvSpPr>
          <p:cNvPr id="23" name="Oval 22">
            <a:extLst>
              <a:ext uri="{FF2B5EF4-FFF2-40B4-BE49-F238E27FC236}">
                <a16:creationId xmlns:a16="http://schemas.microsoft.com/office/drawing/2014/main" id="{D6771E0B-9D4F-E2EA-1209-4D01099117F6}"/>
              </a:ext>
              <a:ext uri="{C183D7F6-B498-43B3-948B-1728B52AA6E4}">
                <adec:decorative xmlns:adec="http://schemas.microsoft.com/office/drawing/2017/decorative" val="1"/>
              </a:ext>
            </a:extLst>
          </p:cNvPr>
          <p:cNvSpPr/>
          <p:nvPr/>
        </p:nvSpPr>
        <p:spPr>
          <a:xfrm>
            <a:off x="6120119" y="2795853"/>
            <a:ext cx="240821" cy="240821"/>
          </a:xfrm>
          <a:prstGeom prst="ellipse">
            <a:avLst/>
          </a:prstGeom>
          <a:gradFill flip="none" rotWithShape="1">
            <a:gsLst>
              <a:gs pos="0">
                <a:srgbClr val="FFD203"/>
              </a:gs>
              <a:gs pos="100000">
                <a:srgbClr val="F39200"/>
              </a:gs>
            </a:gsLst>
            <a:lin ang="0" scaled="1"/>
            <a:tileRect/>
          </a:gradFill>
          <a:ln w="120650">
            <a:solidFill>
              <a:srgbClr val="2E1A46"/>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t"/>
          <a:lstStyle/>
          <a:p>
            <a:pPr algn="ctr"/>
            <a:endParaRPr lang="en-GB" sz="2000" b="1" dirty="0">
              <a:solidFill>
                <a:srgbClr val="2E1A46"/>
              </a:solidFill>
              <a:effectLst/>
              <a:latin typeface="Montserrat" pitchFamily="2" charset="77"/>
            </a:endParaRPr>
          </a:p>
        </p:txBody>
      </p:sp>
    </p:spTree>
    <p:extLst>
      <p:ext uri="{BB962C8B-B14F-4D97-AF65-F5344CB8AC3E}">
        <p14:creationId xmlns:p14="http://schemas.microsoft.com/office/powerpoint/2010/main" val="28794484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nip Single Corner of Rectangle 3">
            <a:extLst>
              <a:ext uri="{FF2B5EF4-FFF2-40B4-BE49-F238E27FC236}">
                <a16:creationId xmlns:a16="http://schemas.microsoft.com/office/drawing/2014/main" id="{4828A408-EF14-A3DF-5B78-9AEB01E18EC0}"/>
              </a:ext>
              <a:ext uri="{C183D7F6-B498-43B3-948B-1728B52AA6E4}">
                <adec:decorative xmlns:adec="http://schemas.microsoft.com/office/drawing/2017/decorative" val="1"/>
              </a:ext>
            </a:extLst>
          </p:cNvPr>
          <p:cNvSpPr/>
          <p:nvPr/>
        </p:nvSpPr>
        <p:spPr>
          <a:xfrm>
            <a:off x="1" y="365125"/>
            <a:ext cx="11353800" cy="1325563"/>
          </a:xfrm>
          <a:prstGeom prst="snip1Rect">
            <a:avLst>
              <a:gd name="adj" fmla="val 3496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ight Triangle 4">
            <a:extLst>
              <a:ext uri="{FF2B5EF4-FFF2-40B4-BE49-F238E27FC236}">
                <a16:creationId xmlns:a16="http://schemas.microsoft.com/office/drawing/2014/main" id="{3FDB46DE-9C2B-9DBF-4098-E396738DE0AA}"/>
              </a:ext>
              <a:ext uri="{C183D7F6-B498-43B3-948B-1728B52AA6E4}">
                <adec:decorative xmlns:adec="http://schemas.microsoft.com/office/drawing/2017/decorative" val="1"/>
              </a:ext>
            </a:extLst>
          </p:cNvPr>
          <p:cNvSpPr/>
          <p:nvPr/>
        </p:nvSpPr>
        <p:spPr>
          <a:xfrm>
            <a:off x="10905931" y="365125"/>
            <a:ext cx="447869" cy="447869"/>
          </a:xfrm>
          <a:prstGeom prst="rtTriangle">
            <a:avLst/>
          </a:prstGeom>
          <a:solidFill>
            <a:srgbClr val="66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a:extLst>
              <a:ext uri="{FF2B5EF4-FFF2-40B4-BE49-F238E27FC236}">
                <a16:creationId xmlns:a16="http://schemas.microsoft.com/office/drawing/2014/main" id="{604B6354-FF17-03E1-34F0-0F84BD64C9D6}"/>
              </a:ext>
              <a:ext uri="{C183D7F6-B498-43B3-948B-1728B52AA6E4}">
                <adec:decorative xmlns:adec="http://schemas.microsoft.com/office/drawing/2017/decorative" val="1"/>
              </a:ext>
            </a:extLst>
          </p:cNvPr>
          <p:cNvSpPr/>
          <p:nvPr/>
        </p:nvSpPr>
        <p:spPr>
          <a:xfrm>
            <a:off x="426721" y="552483"/>
            <a:ext cx="932688" cy="932688"/>
          </a:xfrm>
          <a:prstGeom prst="ellipse">
            <a:avLst/>
          </a:prstGeom>
          <a:solidFill>
            <a:srgbClr val="FFD20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solidFill>
                  <a:srgbClr val="2E1A46"/>
                </a:solidFill>
                <a:latin typeface="Montserrat" pitchFamily="2" charset="77"/>
              </a:rPr>
              <a:t>2</a:t>
            </a:r>
          </a:p>
        </p:txBody>
      </p:sp>
      <p:sp>
        <p:nvSpPr>
          <p:cNvPr id="2" name="Title 1">
            <a:extLst>
              <a:ext uri="{FF2B5EF4-FFF2-40B4-BE49-F238E27FC236}">
                <a16:creationId xmlns:a16="http://schemas.microsoft.com/office/drawing/2014/main" id="{AF192CE7-1234-1A24-4531-DBE117C82572}"/>
              </a:ext>
            </a:extLst>
          </p:cNvPr>
          <p:cNvSpPr>
            <a:spLocks noGrp="1"/>
          </p:cNvSpPr>
          <p:nvPr>
            <p:ph type="title"/>
          </p:nvPr>
        </p:nvSpPr>
        <p:spPr>
          <a:xfrm>
            <a:off x="1569908" y="365125"/>
            <a:ext cx="4959095" cy="1325563"/>
          </a:xfrm>
        </p:spPr>
        <p:txBody>
          <a:bodyPr>
            <a:noAutofit/>
          </a:bodyPr>
          <a:lstStyle/>
          <a:p>
            <a:r>
              <a:rPr lang="en-GB" sz="2800" dirty="0">
                <a:solidFill>
                  <a:schemeClr val="bg1"/>
                </a:solidFill>
              </a:rPr>
              <a:t>Plan how to prevent AI misuse in assessments</a:t>
            </a:r>
          </a:p>
        </p:txBody>
      </p:sp>
      <p:sp>
        <p:nvSpPr>
          <p:cNvPr id="3" name="Content Placeholder 2">
            <a:extLst>
              <a:ext uri="{FF2B5EF4-FFF2-40B4-BE49-F238E27FC236}">
                <a16:creationId xmlns:a16="http://schemas.microsoft.com/office/drawing/2014/main" id="{DA7A211A-7EB7-D420-1A8E-342F081EEBA0}"/>
              </a:ext>
            </a:extLst>
          </p:cNvPr>
          <p:cNvSpPr>
            <a:spLocks noGrp="1"/>
          </p:cNvSpPr>
          <p:nvPr>
            <p:ph idx="1"/>
          </p:nvPr>
        </p:nvSpPr>
        <p:spPr>
          <a:xfrm>
            <a:off x="838201" y="2183363"/>
            <a:ext cx="3569579" cy="3993600"/>
          </a:xfrm>
        </p:spPr>
        <p:txBody>
          <a:bodyPr>
            <a:normAutofit/>
          </a:bodyPr>
          <a:lstStyle/>
          <a:p>
            <a:pPr>
              <a:lnSpc>
                <a:spcPct val="100000"/>
              </a:lnSpc>
            </a:pPr>
            <a:r>
              <a:rPr lang="en-GB" sz="2000" dirty="0"/>
              <a:t>If possible, find time for students to complete work under exam-like conditions/in class to help you understand the standard they are currently working at</a:t>
            </a:r>
          </a:p>
          <a:p>
            <a:pPr>
              <a:lnSpc>
                <a:spcPct val="100000"/>
              </a:lnSpc>
            </a:pPr>
            <a:r>
              <a:rPr lang="en-GB" sz="2000" dirty="0"/>
              <a:t>Talk to students about their work to check their understanding on an ongoing basis – before you start marking</a:t>
            </a:r>
          </a:p>
          <a:p>
            <a:pPr>
              <a:lnSpc>
                <a:spcPct val="100000"/>
              </a:lnSpc>
            </a:pPr>
            <a:endParaRPr lang="en-GB" sz="2000" dirty="0"/>
          </a:p>
        </p:txBody>
      </p:sp>
      <p:grpSp>
        <p:nvGrpSpPr>
          <p:cNvPr id="17" name="Group 16" descr="A picture of a person holding a magnifying glass which includes the following words: You're responsible for confirming the authenticity of students' work!">
            <a:extLst>
              <a:ext uri="{FF2B5EF4-FFF2-40B4-BE49-F238E27FC236}">
                <a16:creationId xmlns:a16="http://schemas.microsoft.com/office/drawing/2014/main" id="{07BB300F-7A25-F8B1-65C3-8B237749E7A0}"/>
              </a:ext>
            </a:extLst>
          </p:cNvPr>
          <p:cNvGrpSpPr/>
          <p:nvPr/>
        </p:nvGrpSpPr>
        <p:grpSpPr>
          <a:xfrm>
            <a:off x="4855651" y="116844"/>
            <a:ext cx="6050279" cy="6741156"/>
            <a:chOff x="174039" y="1122363"/>
            <a:chExt cx="5136038" cy="5722518"/>
          </a:xfrm>
        </p:grpSpPr>
        <p:pic>
          <p:nvPicPr>
            <p:cNvPr id="18" name="Picture 17" descr="A person holding a magnifying glass&#10;&#10;Description automatically generated">
              <a:extLst>
                <a:ext uri="{FF2B5EF4-FFF2-40B4-BE49-F238E27FC236}">
                  <a16:creationId xmlns:a16="http://schemas.microsoft.com/office/drawing/2014/main" id="{BEBD2CFA-264C-1DCA-E48C-9664FF8A80F6}"/>
                </a:ext>
              </a:extLst>
            </p:cNvPr>
            <p:cNvPicPr>
              <a:picLocks noChangeAspect="1"/>
            </p:cNvPicPr>
            <p:nvPr/>
          </p:nvPicPr>
          <p:blipFill rotWithShape="1">
            <a:blip r:embed="rId2"/>
            <a:srcRect b="27774"/>
            <a:stretch/>
          </p:blipFill>
          <p:spPr>
            <a:xfrm>
              <a:off x="174039" y="1122363"/>
              <a:ext cx="5136038" cy="5722518"/>
            </a:xfrm>
            <a:prstGeom prst="rect">
              <a:avLst/>
            </a:prstGeom>
          </p:spPr>
        </p:pic>
        <p:sp>
          <p:nvSpPr>
            <p:cNvPr id="19" name="TextBox 18">
              <a:extLst>
                <a:ext uri="{FF2B5EF4-FFF2-40B4-BE49-F238E27FC236}">
                  <a16:creationId xmlns:a16="http://schemas.microsoft.com/office/drawing/2014/main" id="{6D4DDEEE-A001-9059-2342-89857AB876D8}"/>
                </a:ext>
              </a:extLst>
            </p:cNvPr>
            <p:cNvSpPr txBox="1"/>
            <p:nvPr/>
          </p:nvSpPr>
          <p:spPr>
            <a:xfrm>
              <a:off x="2346766" y="2069981"/>
              <a:ext cx="2289404" cy="1644142"/>
            </a:xfrm>
            <a:prstGeom prst="rect">
              <a:avLst/>
            </a:prstGeom>
            <a:noFill/>
          </p:spPr>
          <p:txBody>
            <a:bodyPr wrap="square" anchor="ctr">
              <a:spAutoFit/>
            </a:bodyPr>
            <a:lstStyle/>
            <a:p>
              <a:pPr marL="0" indent="0" algn="ctr">
                <a:lnSpc>
                  <a:spcPct val="100000"/>
                </a:lnSpc>
                <a:buNone/>
              </a:pPr>
              <a:r>
                <a:rPr lang="en-GB" sz="2200" b="1" dirty="0">
                  <a:latin typeface="Montserrat" pitchFamily="2" charset="77"/>
                </a:rPr>
                <a:t>You’re </a:t>
              </a:r>
              <a:br>
                <a:rPr lang="en-GB" sz="2200" b="1" dirty="0">
                  <a:latin typeface="Montserrat" pitchFamily="2" charset="77"/>
                </a:rPr>
              </a:br>
              <a:r>
                <a:rPr lang="en-GB" sz="2200" b="1" dirty="0">
                  <a:latin typeface="Montserrat" pitchFamily="2" charset="77"/>
                </a:rPr>
                <a:t>responsible for confirming the authenticity of students’ </a:t>
              </a:r>
              <a:br>
                <a:rPr lang="en-GB" sz="2200" b="1" dirty="0">
                  <a:latin typeface="Montserrat" pitchFamily="2" charset="77"/>
                </a:rPr>
              </a:br>
              <a:r>
                <a:rPr lang="en-GB" sz="2200" b="1" dirty="0">
                  <a:latin typeface="Montserrat" pitchFamily="2" charset="77"/>
                </a:rPr>
                <a:t>work!</a:t>
              </a:r>
            </a:p>
          </p:txBody>
        </p:sp>
      </p:grpSp>
      <p:pic>
        <p:nvPicPr>
          <p:cNvPr id="21" name="Picture 20">
            <a:extLst>
              <a:ext uri="{FF2B5EF4-FFF2-40B4-BE49-F238E27FC236}">
                <a16:creationId xmlns:a16="http://schemas.microsoft.com/office/drawing/2014/main" id="{59358A22-A145-ECC6-2FC5-868F22DAEA52}"/>
              </a:ext>
              <a:ext uri="{C183D7F6-B498-43B3-948B-1728B52AA6E4}">
                <adec:decorative xmlns:adec="http://schemas.microsoft.com/office/drawing/2017/decorative" val="1"/>
              </a:ext>
            </a:extLst>
          </p:cNvPr>
          <p:cNvPicPr>
            <a:picLocks noChangeAspect="1"/>
          </p:cNvPicPr>
          <p:nvPr/>
        </p:nvPicPr>
        <p:blipFill>
          <a:blip r:embed="rId3"/>
          <a:srcRect/>
          <a:stretch/>
        </p:blipFill>
        <p:spPr>
          <a:xfrm>
            <a:off x="10112065" y="4693887"/>
            <a:ext cx="1314791" cy="1606967"/>
          </a:xfrm>
          <a:prstGeom prst="rect">
            <a:avLst/>
          </a:prstGeom>
        </p:spPr>
      </p:pic>
    </p:spTree>
    <p:extLst>
      <p:ext uri="{BB962C8B-B14F-4D97-AF65-F5344CB8AC3E}">
        <p14:creationId xmlns:p14="http://schemas.microsoft.com/office/powerpoint/2010/main" val="35756954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nip Single Corner of Rectangle 3">
            <a:extLst>
              <a:ext uri="{FF2B5EF4-FFF2-40B4-BE49-F238E27FC236}">
                <a16:creationId xmlns:a16="http://schemas.microsoft.com/office/drawing/2014/main" id="{4828A408-EF14-A3DF-5B78-9AEB01E18EC0}"/>
              </a:ext>
              <a:ext uri="{C183D7F6-B498-43B3-948B-1728B52AA6E4}">
                <adec:decorative xmlns:adec="http://schemas.microsoft.com/office/drawing/2017/decorative" val="1"/>
              </a:ext>
            </a:extLst>
          </p:cNvPr>
          <p:cNvSpPr/>
          <p:nvPr/>
        </p:nvSpPr>
        <p:spPr>
          <a:xfrm>
            <a:off x="1" y="365125"/>
            <a:ext cx="11353800" cy="1325563"/>
          </a:xfrm>
          <a:prstGeom prst="snip1Rect">
            <a:avLst>
              <a:gd name="adj" fmla="val 3496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ight Triangle 4">
            <a:extLst>
              <a:ext uri="{FF2B5EF4-FFF2-40B4-BE49-F238E27FC236}">
                <a16:creationId xmlns:a16="http://schemas.microsoft.com/office/drawing/2014/main" id="{3FDB46DE-9C2B-9DBF-4098-E396738DE0AA}"/>
              </a:ext>
              <a:ext uri="{C183D7F6-B498-43B3-948B-1728B52AA6E4}">
                <adec:decorative xmlns:adec="http://schemas.microsoft.com/office/drawing/2017/decorative" val="1"/>
              </a:ext>
            </a:extLst>
          </p:cNvPr>
          <p:cNvSpPr/>
          <p:nvPr/>
        </p:nvSpPr>
        <p:spPr>
          <a:xfrm>
            <a:off x="10905931" y="365125"/>
            <a:ext cx="447869" cy="447869"/>
          </a:xfrm>
          <a:prstGeom prst="rtTriangle">
            <a:avLst/>
          </a:prstGeom>
          <a:solidFill>
            <a:srgbClr val="66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a:extLst>
              <a:ext uri="{FF2B5EF4-FFF2-40B4-BE49-F238E27FC236}">
                <a16:creationId xmlns:a16="http://schemas.microsoft.com/office/drawing/2014/main" id="{604B6354-FF17-03E1-34F0-0F84BD64C9D6}"/>
              </a:ext>
              <a:ext uri="{C183D7F6-B498-43B3-948B-1728B52AA6E4}">
                <adec:decorative xmlns:adec="http://schemas.microsoft.com/office/drawing/2017/decorative" val="1"/>
              </a:ext>
            </a:extLst>
          </p:cNvPr>
          <p:cNvSpPr/>
          <p:nvPr/>
        </p:nvSpPr>
        <p:spPr>
          <a:xfrm>
            <a:off x="426721" y="552483"/>
            <a:ext cx="932688" cy="932688"/>
          </a:xfrm>
          <a:prstGeom prst="ellipse">
            <a:avLst/>
          </a:prstGeom>
          <a:solidFill>
            <a:srgbClr val="FFD20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solidFill>
                  <a:srgbClr val="2E1A46"/>
                </a:solidFill>
                <a:latin typeface="Montserrat" pitchFamily="2" charset="77"/>
              </a:rPr>
              <a:t>3</a:t>
            </a:r>
          </a:p>
        </p:txBody>
      </p:sp>
      <p:sp>
        <p:nvSpPr>
          <p:cNvPr id="2" name="Title 1">
            <a:extLst>
              <a:ext uri="{FF2B5EF4-FFF2-40B4-BE49-F238E27FC236}">
                <a16:creationId xmlns:a16="http://schemas.microsoft.com/office/drawing/2014/main" id="{AF192CE7-1234-1A24-4531-DBE117C82572}"/>
              </a:ext>
              <a:ext uri="{C183D7F6-B498-43B3-948B-1728B52AA6E4}">
                <adec:decorative xmlns:adec="http://schemas.microsoft.com/office/drawing/2017/decorative" val="0"/>
              </a:ext>
            </a:extLst>
          </p:cNvPr>
          <p:cNvSpPr>
            <a:spLocks noGrp="1"/>
          </p:cNvSpPr>
          <p:nvPr>
            <p:ph type="title"/>
          </p:nvPr>
        </p:nvSpPr>
        <p:spPr>
          <a:xfrm>
            <a:off x="1569908" y="365125"/>
            <a:ext cx="6050279" cy="1325563"/>
          </a:xfrm>
        </p:spPr>
        <p:txBody>
          <a:bodyPr>
            <a:noAutofit/>
          </a:bodyPr>
          <a:lstStyle/>
          <a:p>
            <a:r>
              <a:rPr lang="en-GB" sz="2800" dirty="0">
                <a:solidFill>
                  <a:schemeClr val="bg1"/>
                </a:solidFill>
              </a:rPr>
              <a:t>Communicate the approach to students and parents/carers </a:t>
            </a:r>
          </a:p>
        </p:txBody>
      </p:sp>
      <p:sp>
        <p:nvSpPr>
          <p:cNvPr id="3" name="Content Placeholder 2">
            <a:extLst>
              <a:ext uri="{FF2B5EF4-FFF2-40B4-BE49-F238E27FC236}">
                <a16:creationId xmlns:a16="http://schemas.microsoft.com/office/drawing/2014/main" id="{DA7A211A-7EB7-D420-1A8E-342F081EEBA0}"/>
              </a:ext>
            </a:extLst>
          </p:cNvPr>
          <p:cNvSpPr>
            <a:spLocks noGrp="1"/>
          </p:cNvSpPr>
          <p:nvPr>
            <p:ph idx="1"/>
          </p:nvPr>
        </p:nvSpPr>
        <p:spPr>
          <a:xfrm>
            <a:off x="838201" y="2183363"/>
            <a:ext cx="6781986" cy="4309512"/>
          </a:xfrm>
        </p:spPr>
        <p:txBody>
          <a:bodyPr>
            <a:normAutofit fontScale="92500" lnSpcReduction="10000"/>
          </a:bodyPr>
          <a:lstStyle/>
          <a:p>
            <a:pPr>
              <a:lnSpc>
                <a:spcPct val="100000"/>
              </a:lnSpc>
            </a:pPr>
            <a:r>
              <a:rPr lang="en-GB" sz="2000" dirty="0"/>
              <a:t>Be clear about when and if students can use AI tools</a:t>
            </a:r>
          </a:p>
          <a:p>
            <a:pPr>
              <a:lnSpc>
                <a:spcPct val="100000"/>
              </a:lnSpc>
            </a:pPr>
            <a:r>
              <a:rPr lang="en-GB" sz="2000" dirty="0"/>
              <a:t>If the qualification rules allow the use of AI tools, make sure students know how to reference clearly</a:t>
            </a:r>
          </a:p>
          <a:p>
            <a:pPr>
              <a:lnSpc>
                <a:spcPct val="100000"/>
              </a:lnSpc>
            </a:pPr>
            <a:r>
              <a:rPr lang="en-GB" sz="2000" dirty="0"/>
              <a:t>Remind students that any content produced using AI must be referenced and cannot be given marks – and a failure to reference use of AI is malpractice </a:t>
            </a:r>
          </a:p>
          <a:p>
            <a:pPr>
              <a:lnSpc>
                <a:spcPct val="100000"/>
              </a:lnSpc>
            </a:pPr>
            <a:r>
              <a:rPr lang="en-GB" sz="2000" dirty="0"/>
              <a:t>Make sure students and parents know that misusing AI is </a:t>
            </a:r>
            <a:r>
              <a:rPr lang="en-GB" sz="2000" b="1" dirty="0"/>
              <a:t>cheating</a:t>
            </a:r>
            <a:r>
              <a:rPr lang="en-GB" sz="2000" dirty="0"/>
              <a:t> and a form of malpractice. The consequences are severe – they could lose the marks for the assessment or even be disqualified from the subject</a:t>
            </a:r>
          </a:p>
          <a:p>
            <a:pPr>
              <a:lnSpc>
                <a:spcPct val="100000"/>
              </a:lnSpc>
            </a:pPr>
            <a:r>
              <a:rPr lang="en-GB" sz="2000" dirty="0"/>
              <a:t>Stress the importance of the candidate declaration (which references AI use) when they submit their work for assessment</a:t>
            </a:r>
          </a:p>
          <a:p>
            <a:pPr>
              <a:lnSpc>
                <a:spcPct val="100000"/>
              </a:lnSpc>
            </a:pPr>
            <a:endParaRPr lang="en-GB" sz="2000" dirty="0"/>
          </a:p>
        </p:txBody>
      </p:sp>
      <p:pic>
        <p:nvPicPr>
          <p:cNvPr id="11" name="Picture 10">
            <a:extLst>
              <a:ext uri="{FF2B5EF4-FFF2-40B4-BE49-F238E27FC236}">
                <a16:creationId xmlns:a16="http://schemas.microsoft.com/office/drawing/2014/main" id="{61552ACF-FFA8-4309-5E8B-A88884F4C4C3}"/>
              </a:ext>
              <a:ext uri="{C183D7F6-B498-43B3-948B-1728B52AA6E4}">
                <adec:decorative xmlns:adec="http://schemas.microsoft.com/office/drawing/2017/decorative" val="1"/>
              </a:ext>
            </a:extLst>
          </p:cNvPr>
          <p:cNvPicPr>
            <a:picLocks noChangeAspect="1"/>
          </p:cNvPicPr>
          <p:nvPr/>
        </p:nvPicPr>
        <p:blipFill rotWithShape="1">
          <a:blip r:embed="rId2"/>
          <a:srcRect b="29378"/>
          <a:stretch/>
        </p:blipFill>
        <p:spPr>
          <a:xfrm>
            <a:off x="7903442" y="1138013"/>
            <a:ext cx="3544777" cy="5719988"/>
          </a:xfrm>
          <a:prstGeom prst="rect">
            <a:avLst/>
          </a:prstGeom>
        </p:spPr>
      </p:pic>
    </p:spTree>
    <p:extLst>
      <p:ext uri="{BB962C8B-B14F-4D97-AF65-F5344CB8AC3E}">
        <p14:creationId xmlns:p14="http://schemas.microsoft.com/office/powerpoint/2010/main" val="25800187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nip Single Corner of Rectangle 3">
            <a:extLst>
              <a:ext uri="{FF2B5EF4-FFF2-40B4-BE49-F238E27FC236}">
                <a16:creationId xmlns:a16="http://schemas.microsoft.com/office/drawing/2014/main" id="{4828A408-EF14-A3DF-5B78-9AEB01E18EC0}"/>
              </a:ext>
              <a:ext uri="{C183D7F6-B498-43B3-948B-1728B52AA6E4}">
                <adec:decorative xmlns:adec="http://schemas.microsoft.com/office/drawing/2017/decorative" val="1"/>
              </a:ext>
            </a:extLst>
          </p:cNvPr>
          <p:cNvSpPr/>
          <p:nvPr/>
        </p:nvSpPr>
        <p:spPr>
          <a:xfrm>
            <a:off x="1" y="365125"/>
            <a:ext cx="11353800" cy="1325563"/>
          </a:xfrm>
          <a:prstGeom prst="snip1Rect">
            <a:avLst>
              <a:gd name="adj" fmla="val 3496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ight Triangle 4">
            <a:extLst>
              <a:ext uri="{FF2B5EF4-FFF2-40B4-BE49-F238E27FC236}">
                <a16:creationId xmlns:a16="http://schemas.microsoft.com/office/drawing/2014/main" id="{3FDB46DE-9C2B-9DBF-4098-E396738DE0AA}"/>
              </a:ext>
              <a:ext uri="{C183D7F6-B498-43B3-948B-1728B52AA6E4}">
                <adec:decorative xmlns:adec="http://schemas.microsoft.com/office/drawing/2017/decorative" val="1"/>
              </a:ext>
            </a:extLst>
          </p:cNvPr>
          <p:cNvSpPr/>
          <p:nvPr/>
        </p:nvSpPr>
        <p:spPr>
          <a:xfrm>
            <a:off x="10905931" y="365125"/>
            <a:ext cx="447869" cy="447869"/>
          </a:xfrm>
          <a:prstGeom prst="rtTriangle">
            <a:avLst/>
          </a:prstGeom>
          <a:solidFill>
            <a:srgbClr val="66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a:extLst>
              <a:ext uri="{FF2B5EF4-FFF2-40B4-BE49-F238E27FC236}">
                <a16:creationId xmlns:a16="http://schemas.microsoft.com/office/drawing/2014/main" id="{604B6354-FF17-03E1-34F0-0F84BD64C9D6}"/>
              </a:ext>
              <a:ext uri="{C183D7F6-B498-43B3-948B-1728B52AA6E4}">
                <adec:decorative xmlns:adec="http://schemas.microsoft.com/office/drawing/2017/decorative" val="1"/>
              </a:ext>
            </a:extLst>
          </p:cNvPr>
          <p:cNvSpPr/>
          <p:nvPr/>
        </p:nvSpPr>
        <p:spPr>
          <a:xfrm>
            <a:off x="426721" y="552483"/>
            <a:ext cx="932688" cy="932688"/>
          </a:xfrm>
          <a:prstGeom prst="ellipse">
            <a:avLst/>
          </a:prstGeom>
          <a:solidFill>
            <a:srgbClr val="FFD20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solidFill>
                  <a:srgbClr val="2E1A46"/>
                </a:solidFill>
                <a:latin typeface="Montserrat" pitchFamily="2" charset="77"/>
              </a:rPr>
              <a:t>4</a:t>
            </a:r>
          </a:p>
        </p:txBody>
      </p:sp>
      <p:sp>
        <p:nvSpPr>
          <p:cNvPr id="2" name="Title 1">
            <a:extLst>
              <a:ext uri="{FF2B5EF4-FFF2-40B4-BE49-F238E27FC236}">
                <a16:creationId xmlns:a16="http://schemas.microsoft.com/office/drawing/2014/main" id="{AF192CE7-1234-1A24-4531-DBE117C82572}"/>
              </a:ext>
            </a:extLst>
          </p:cNvPr>
          <p:cNvSpPr>
            <a:spLocks noGrp="1"/>
          </p:cNvSpPr>
          <p:nvPr>
            <p:ph type="title"/>
          </p:nvPr>
        </p:nvSpPr>
        <p:spPr>
          <a:xfrm>
            <a:off x="1569908" y="365125"/>
            <a:ext cx="6050279" cy="1325563"/>
          </a:xfrm>
        </p:spPr>
        <p:txBody>
          <a:bodyPr>
            <a:noAutofit/>
          </a:bodyPr>
          <a:lstStyle/>
          <a:p>
            <a:r>
              <a:rPr lang="en-GB" sz="2800" dirty="0">
                <a:solidFill>
                  <a:schemeClr val="bg1"/>
                </a:solidFill>
              </a:rPr>
              <a:t>If you suspect AI misuse…</a:t>
            </a:r>
          </a:p>
        </p:txBody>
      </p:sp>
      <p:sp>
        <p:nvSpPr>
          <p:cNvPr id="3" name="Content Placeholder 2">
            <a:extLst>
              <a:ext uri="{FF2B5EF4-FFF2-40B4-BE49-F238E27FC236}">
                <a16:creationId xmlns:a16="http://schemas.microsoft.com/office/drawing/2014/main" id="{DA7A211A-7EB7-D420-1A8E-342F081EEBA0}"/>
              </a:ext>
            </a:extLst>
          </p:cNvPr>
          <p:cNvSpPr>
            <a:spLocks noGrp="1"/>
          </p:cNvSpPr>
          <p:nvPr>
            <p:ph idx="1"/>
          </p:nvPr>
        </p:nvSpPr>
        <p:spPr>
          <a:xfrm>
            <a:off x="838201" y="2183363"/>
            <a:ext cx="5507735" cy="4309512"/>
          </a:xfrm>
        </p:spPr>
        <p:txBody>
          <a:bodyPr>
            <a:normAutofit/>
          </a:bodyPr>
          <a:lstStyle/>
          <a:p>
            <a:pPr marL="0" indent="0">
              <a:lnSpc>
                <a:spcPct val="100000"/>
              </a:lnSpc>
              <a:buNone/>
            </a:pPr>
            <a:r>
              <a:rPr lang="en-GB" sz="2000" b="1" dirty="0"/>
              <a:t>Only accept work for assessment you consider to be the student’s own:</a:t>
            </a:r>
          </a:p>
          <a:p>
            <a:pPr>
              <a:lnSpc>
                <a:spcPct val="100000"/>
              </a:lnSpc>
            </a:pPr>
            <a:r>
              <a:rPr lang="en-GB" sz="2000" dirty="0"/>
              <a:t>Compare with previous work for differences in quality, formatting, spelling, punctuation, grammar, vocabulary and tone</a:t>
            </a:r>
          </a:p>
          <a:p>
            <a:pPr>
              <a:lnSpc>
                <a:spcPct val="100000"/>
              </a:lnSpc>
            </a:pPr>
            <a:r>
              <a:rPr lang="en-GB" sz="2000" dirty="0"/>
              <a:t>Look out for AI indicators, for example, language style, lack of local knowledge, confidently wrong statements</a:t>
            </a:r>
          </a:p>
          <a:p>
            <a:pPr>
              <a:lnSpc>
                <a:spcPct val="100000"/>
              </a:lnSpc>
            </a:pPr>
            <a:r>
              <a:rPr lang="en-GB" sz="2000" dirty="0"/>
              <a:t>Consider the use of AI detection tools and discussing the work with the student as part of a holistic approach</a:t>
            </a:r>
          </a:p>
        </p:txBody>
      </p:sp>
      <p:sp>
        <p:nvSpPr>
          <p:cNvPr id="9" name="Oval 8" descr="A circle containing the words: If you find AI misuse. If the student hasn't signed the declaration form, follow your school or college's malpractice policy. If the declaration form has already been signed, report to the awarding body.">
            <a:extLst>
              <a:ext uri="{FF2B5EF4-FFF2-40B4-BE49-F238E27FC236}">
                <a16:creationId xmlns:a16="http://schemas.microsoft.com/office/drawing/2014/main" id="{F6AE9F5C-81C3-9560-33D7-40C07CFCE90F}"/>
              </a:ext>
            </a:extLst>
          </p:cNvPr>
          <p:cNvSpPr/>
          <p:nvPr/>
        </p:nvSpPr>
        <p:spPr>
          <a:xfrm>
            <a:off x="6561007" y="1101012"/>
            <a:ext cx="5013586" cy="5013586"/>
          </a:xfrm>
          <a:prstGeom prst="ellipse">
            <a:avLst/>
          </a:prstGeom>
          <a:gradFill flip="none" rotWithShape="1">
            <a:gsLst>
              <a:gs pos="0">
                <a:srgbClr val="FFD203"/>
              </a:gs>
              <a:gs pos="100000">
                <a:srgbClr val="F39200"/>
              </a:gs>
            </a:gsLst>
            <a:lin ang="0" scaled="1"/>
            <a:tileRect/>
          </a:gradFill>
          <a:ln w="209550">
            <a:solidFill>
              <a:srgbClr val="2E1A46"/>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t"/>
          <a:lstStyle/>
          <a:p>
            <a:pPr algn="ctr"/>
            <a:r>
              <a:rPr lang="en-GB" sz="3600" b="1" dirty="0">
                <a:solidFill>
                  <a:srgbClr val="2E1A46"/>
                </a:solidFill>
                <a:effectLst/>
                <a:latin typeface="Montserrat" pitchFamily="2" charset="77"/>
              </a:rPr>
              <a:t>IF YOU </a:t>
            </a:r>
            <a:br>
              <a:rPr lang="en-GB" sz="3600" b="1" dirty="0">
                <a:solidFill>
                  <a:srgbClr val="2E1A46"/>
                </a:solidFill>
                <a:effectLst/>
                <a:latin typeface="Montserrat" pitchFamily="2" charset="77"/>
              </a:rPr>
            </a:br>
            <a:r>
              <a:rPr lang="en-GB" sz="3600" b="1" dirty="0">
                <a:solidFill>
                  <a:srgbClr val="2E1A46"/>
                </a:solidFill>
                <a:effectLst/>
                <a:latin typeface="Montserrat" pitchFamily="2" charset="77"/>
              </a:rPr>
              <a:t>FIND AI MISUSE</a:t>
            </a:r>
          </a:p>
          <a:p>
            <a:pPr algn="ctr"/>
            <a:endParaRPr lang="en-GB" dirty="0">
              <a:solidFill>
                <a:srgbClr val="2E1A46"/>
              </a:solidFill>
              <a:latin typeface="Montserrat Medium" pitchFamily="2" charset="77"/>
            </a:endParaRPr>
          </a:p>
          <a:p>
            <a:pPr algn="ctr">
              <a:lnSpc>
                <a:spcPct val="100000"/>
              </a:lnSpc>
            </a:pPr>
            <a:r>
              <a:rPr lang="en-GB" dirty="0">
                <a:solidFill>
                  <a:srgbClr val="2E1A46"/>
                </a:solidFill>
                <a:latin typeface="Montserrat Medium" pitchFamily="2" charset="77"/>
              </a:rPr>
              <a:t>If the student hasn’t signed the </a:t>
            </a:r>
            <a:br>
              <a:rPr lang="en-GB" dirty="0">
                <a:solidFill>
                  <a:srgbClr val="2E1A46"/>
                </a:solidFill>
                <a:latin typeface="Montserrat Medium" pitchFamily="2" charset="77"/>
              </a:rPr>
            </a:br>
            <a:r>
              <a:rPr lang="en-GB" dirty="0">
                <a:solidFill>
                  <a:srgbClr val="2E1A46"/>
                </a:solidFill>
                <a:latin typeface="Montserrat Medium" pitchFamily="2" charset="77"/>
              </a:rPr>
              <a:t>declaration form, follow your school </a:t>
            </a:r>
            <a:br>
              <a:rPr lang="en-GB" dirty="0">
                <a:solidFill>
                  <a:srgbClr val="2E1A46"/>
                </a:solidFill>
                <a:latin typeface="Montserrat Medium" pitchFamily="2" charset="77"/>
              </a:rPr>
            </a:br>
            <a:r>
              <a:rPr lang="en-GB" dirty="0">
                <a:solidFill>
                  <a:srgbClr val="2E1A46"/>
                </a:solidFill>
                <a:latin typeface="Montserrat Medium" pitchFamily="2" charset="77"/>
              </a:rPr>
              <a:t>or college’s malpractice policy</a:t>
            </a:r>
          </a:p>
          <a:p>
            <a:pPr algn="ctr">
              <a:lnSpc>
                <a:spcPct val="100000"/>
              </a:lnSpc>
            </a:pPr>
            <a:br>
              <a:rPr lang="en-GB" dirty="0">
                <a:solidFill>
                  <a:srgbClr val="2E1A46"/>
                </a:solidFill>
                <a:latin typeface="Montserrat Medium" pitchFamily="2" charset="77"/>
              </a:rPr>
            </a:br>
            <a:r>
              <a:rPr lang="en-GB" dirty="0">
                <a:solidFill>
                  <a:srgbClr val="2E1A46"/>
                </a:solidFill>
                <a:latin typeface="Montserrat Medium" pitchFamily="2" charset="77"/>
              </a:rPr>
              <a:t>If the declaration form has </a:t>
            </a:r>
            <a:br>
              <a:rPr lang="en-GB" dirty="0">
                <a:solidFill>
                  <a:srgbClr val="2E1A46"/>
                </a:solidFill>
                <a:latin typeface="Montserrat Medium" pitchFamily="2" charset="77"/>
              </a:rPr>
            </a:br>
            <a:r>
              <a:rPr lang="en-GB" dirty="0">
                <a:solidFill>
                  <a:srgbClr val="2E1A46"/>
                </a:solidFill>
                <a:latin typeface="Montserrat Medium" pitchFamily="2" charset="77"/>
              </a:rPr>
              <a:t>already been signed, report </a:t>
            </a:r>
            <a:br>
              <a:rPr lang="en-GB" dirty="0">
                <a:solidFill>
                  <a:srgbClr val="2E1A46"/>
                </a:solidFill>
                <a:latin typeface="Montserrat Medium" pitchFamily="2" charset="77"/>
              </a:rPr>
            </a:br>
            <a:r>
              <a:rPr lang="en-GB" dirty="0">
                <a:solidFill>
                  <a:srgbClr val="2E1A46"/>
                </a:solidFill>
                <a:latin typeface="Montserrat Medium" pitchFamily="2" charset="77"/>
              </a:rPr>
              <a:t>to the awarding </a:t>
            </a:r>
            <a:r>
              <a:rPr lang="en-GB" sz="2000" dirty="0">
                <a:solidFill>
                  <a:srgbClr val="2E1A46"/>
                </a:solidFill>
                <a:latin typeface="Montserrat Medium" pitchFamily="2" charset="77"/>
              </a:rPr>
              <a:t>body</a:t>
            </a:r>
          </a:p>
        </p:txBody>
      </p:sp>
      <p:grpSp>
        <p:nvGrpSpPr>
          <p:cNvPr id="18" name="Group 17">
            <a:extLst>
              <a:ext uri="{FF2B5EF4-FFF2-40B4-BE49-F238E27FC236}">
                <a16:creationId xmlns:a16="http://schemas.microsoft.com/office/drawing/2014/main" id="{6351D17B-D842-301B-7089-6B6AAABBD28B}"/>
              </a:ext>
              <a:ext uri="{C183D7F6-B498-43B3-948B-1728B52AA6E4}">
                <adec:decorative xmlns:adec="http://schemas.microsoft.com/office/drawing/2017/decorative" val="1"/>
              </a:ext>
            </a:extLst>
          </p:cNvPr>
          <p:cNvGrpSpPr/>
          <p:nvPr/>
        </p:nvGrpSpPr>
        <p:grpSpPr>
          <a:xfrm>
            <a:off x="8496115" y="5420341"/>
            <a:ext cx="1143370" cy="1143370"/>
            <a:chOff x="5587968" y="5823823"/>
            <a:chExt cx="1812422" cy="1812422"/>
          </a:xfrm>
        </p:grpSpPr>
        <p:sp>
          <p:nvSpPr>
            <p:cNvPr id="15" name="Oval 14">
              <a:extLst>
                <a:ext uri="{FF2B5EF4-FFF2-40B4-BE49-F238E27FC236}">
                  <a16:creationId xmlns:a16="http://schemas.microsoft.com/office/drawing/2014/main" id="{BA372190-5499-E264-A794-AD205D09C4D8}"/>
                </a:ext>
              </a:extLst>
            </p:cNvPr>
            <p:cNvSpPr/>
            <p:nvPr/>
          </p:nvSpPr>
          <p:spPr>
            <a:xfrm>
              <a:off x="5587968" y="5823823"/>
              <a:ext cx="1812422" cy="1812422"/>
            </a:xfrm>
            <a:prstGeom prst="ellipse">
              <a:avLst/>
            </a:prstGeom>
            <a:solidFill>
              <a:srgbClr val="FFD203"/>
            </a:solidFill>
            <a:ln w="158750">
              <a:solidFill>
                <a:srgbClr val="2E1A46"/>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t"/>
            <a:lstStyle/>
            <a:p>
              <a:pPr algn="ctr"/>
              <a:endParaRPr lang="en-GB" sz="2000" dirty="0">
                <a:solidFill>
                  <a:srgbClr val="2E1A46"/>
                </a:solidFill>
                <a:latin typeface="Montserrat Medium" pitchFamily="2" charset="77"/>
              </a:endParaRPr>
            </a:p>
          </p:txBody>
        </p:sp>
        <p:pic>
          <p:nvPicPr>
            <p:cNvPr id="14" name="Picture 13">
              <a:extLst>
                <a:ext uri="{FF2B5EF4-FFF2-40B4-BE49-F238E27FC236}">
                  <a16:creationId xmlns:a16="http://schemas.microsoft.com/office/drawing/2014/main" id="{88BC608D-C357-B457-B86C-7602A14A1572}"/>
                </a:ext>
              </a:extLst>
            </p:cNvPr>
            <p:cNvPicPr>
              <a:picLocks noChangeAspect="1"/>
            </p:cNvPicPr>
            <p:nvPr/>
          </p:nvPicPr>
          <p:blipFill rotWithShape="1">
            <a:blip r:embed="rId2"/>
            <a:srcRect l="53177" t="39752" r="33234" b="34575"/>
            <a:stretch/>
          </p:blipFill>
          <p:spPr>
            <a:xfrm>
              <a:off x="6059075" y="6149160"/>
              <a:ext cx="870208" cy="1161749"/>
            </a:xfrm>
            <a:prstGeom prst="rect">
              <a:avLst/>
            </a:prstGeom>
          </p:spPr>
        </p:pic>
        <p:cxnSp>
          <p:nvCxnSpPr>
            <p:cNvPr id="17" name="Straight Connector 16">
              <a:extLst>
                <a:ext uri="{FF2B5EF4-FFF2-40B4-BE49-F238E27FC236}">
                  <a16:creationId xmlns:a16="http://schemas.microsoft.com/office/drawing/2014/main" id="{83711E3B-07F3-55CF-46D3-0B0B88800DD6}"/>
                </a:ext>
              </a:extLst>
            </p:cNvPr>
            <p:cNvCxnSpPr>
              <a:cxnSpLocks/>
            </p:cNvCxnSpPr>
            <p:nvPr/>
          </p:nvCxnSpPr>
          <p:spPr>
            <a:xfrm flipH="1">
              <a:off x="5876283" y="6112138"/>
              <a:ext cx="1235793" cy="1235793"/>
            </a:xfrm>
            <a:prstGeom prst="line">
              <a:avLst/>
            </a:prstGeom>
            <a:ln w="127000"/>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7305095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742D99-3236-D604-44BE-274D6FD56483}"/>
              </a:ext>
            </a:extLst>
          </p:cNvPr>
          <p:cNvSpPr>
            <a:spLocks noGrp="1"/>
          </p:cNvSpPr>
          <p:nvPr>
            <p:ph type="ctrTitle"/>
          </p:nvPr>
        </p:nvSpPr>
        <p:spPr>
          <a:xfrm>
            <a:off x="838199" y="2143594"/>
            <a:ext cx="9594955" cy="3117074"/>
          </a:xfrm>
        </p:spPr>
        <p:txBody>
          <a:bodyPr>
            <a:noAutofit/>
          </a:bodyPr>
          <a:lstStyle/>
          <a:p>
            <a:r>
              <a:rPr lang="en-GB" sz="3600" dirty="0"/>
              <a:t>For more details, see the JCQ booklet –</a:t>
            </a:r>
            <a:br>
              <a:rPr lang="en-GB" sz="3600" dirty="0"/>
            </a:br>
            <a:r>
              <a:rPr lang="en-GB" sz="3600" b="0" i="1" dirty="0"/>
              <a:t>AI Use in Assessments: Protecting the Integrity of Qualifications</a:t>
            </a:r>
          </a:p>
        </p:txBody>
      </p:sp>
      <p:pic>
        <p:nvPicPr>
          <p:cNvPr id="4" name="Picture 3">
            <a:extLst>
              <a:ext uri="{FF2B5EF4-FFF2-40B4-BE49-F238E27FC236}">
                <a16:creationId xmlns:a16="http://schemas.microsoft.com/office/drawing/2014/main" id="{B411A4DC-0944-AB4B-4697-C667CB66A3E2}"/>
              </a:ext>
              <a:ext uri="{C183D7F6-B498-43B3-948B-1728B52AA6E4}">
                <adec:decorative xmlns:adec="http://schemas.microsoft.com/office/drawing/2017/decorative" val="1"/>
              </a:ext>
            </a:extLst>
          </p:cNvPr>
          <p:cNvPicPr>
            <a:picLocks noChangeAspect="1"/>
          </p:cNvPicPr>
          <p:nvPr/>
        </p:nvPicPr>
        <p:blipFill>
          <a:blip r:embed="rId2"/>
          <a:srcRect/>
          <a:stretch/>
        </p:blipFill>
        <p:spPr>
          <a:xfrm>
            <a:off x="997825" y="1343745"/>
            <a:ext cx="1522041" cy="1862797"/>
          </a:xfrm>
          <a:prstGeom prst="rect">
            <a:avLst/>
          </a:prstGeom>
        </p:spPr>
      </p:pic>
    </p:spTree>
    <p:extLst>
      <p:ext uri="{BB962C8B-B14F-4D97-AF65-F5344CB8AC3E}">
        <p14:creationId xmlns:p14="http://schemas.microsoft.com/office/powerpoint/2010/main" val="3560321267"/>
      </p:ext>
    </p:extLst>
  </p:cSld>
  <p:clrMapOvr>
    <a:masterClrMapping/>
  </p:clrMapOvr>
</p:sld>
</file>

<file path=ppt/theme/theme1.xml><?xml version="1.0" encoding="utf-8"?>
<a:theme xmlns:a="http://schemas.openxmlformats.org/drawingml/2006/main" name="Office Theme">
  <a:themeElements>
    <a:clrScheme name="JCQ Theme">
      <a:dk1>
        <a:srgbClr val="000000"/>
      </a:dk1>
      <a:lt1>
        <a:srgbClr val="FFFFFF"/>
      </a:lt1>
      <a:dk2>
        <a:srgbClr val="44546A"/>
      </a:dk2>
      <a:lt2>
        <a:srgbClr val="E7E6E6"/>
      </a:lt2>
      <a:accent1>
        <a:srgbClr val="2E1A46"/>
      </a:accent1>
      <a:accent2>
        <a:srgbClr val="F39200"/>
      </a:accent2>
      <a:accent3>
        <a:srgbClr val="A5A5A5"/>
      </a:accent3>
      <a:accent4>
        <a:srgbClr val="FFD203"/>
      </a:accent4>
      <a:accent5>
        <a:srgbClr val="3B4FC3"/>
      </a:accent5>
      <a:accent6>
        <a:srgbClr val="70AD47"/>
      </a:accent6>
      <a:hlink>
        <a:srgbClr val="0563C1"/>
      </a:hlink>
      <a:folHlink>
        <a:srgbClr val="954F72"/>
      </a:folHlink>
    </a:clrScheme>
    <a:fontScheme name="Arial-Times New Roman">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08cb7aaf-6667-41a9-94fc-3b3d769b2978">
      <Terms xmlns="http://schemas.microsoft.com/office/infopath/2007/PartnerControls"/>
    </lcf76f155ced4ddcb4097134ff3c332f>
    <TaxCatchAll xmlns="7424b78e-8606-4fd1-9a19-b6b90bbc0a1b"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D515DE77645384B820A2DFA88094414" ma:contentTypeVersion="9" ma:contentTypeDescription="Create a new document." ma:contentTypeScope="" ma:versionID="7319fd85f2809c305caa133b19c90949">
  <xsd:schema xmlns:xsd="http://www.w3.org/2001/XMLSchema" xmlns:xs="http://www.w3.org/2001/XMLSchema" xmlns:p="http://schemas.microsoft.com/office/2006/metadata/properties" xmlns:ns2="ea5af647-dbc9-4208-9616-9836c5eb0538" xmlns:ns3="a90ac319-b2b6-4497-8aeb-2e5c999b6f2c" xmlns:ns4="08cb7aaf-6667-41a9-94fc-3b3d769b2978" xmlns:ns5="7424b78e-8606-4fd1-9a19-b6b90bbc0a1b" targetNamespace="http://schemas.microsoft.com/office/2006/metadata/properties" ma:root="true" ma:fieldsID="5c6bf8dbf54ebd8fe093d53dfbd75a80" ns2:_="" ns3:_="" ns4:_="" ns5:_="">
    <xsd:import namespace="ea5af647-dbc9-4208-9616-9836c5eb0538"/>
    <xsd:import namespace="a90ac319-b2b6-4497-8aeb-2e5c999b6f2c"/>
    <xsd:import namespace="08cb7aaf-6667-41a9-94fc-3b3d769b2978"/>
    <xsd:import namespace="7424b78e-8606-4fd1-9a19-b6b90bbc0a1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4:MediaServiceLocation" minOccurs="0"/>
                <xsd:element ref="ns4:lcf76f155ced4ddcb4097134ff3c332f" minOccurs="0"/>
                <xsd:element ref="ns5:TaxCatchAll" minOccurs="0"/>
                <xsd:element ref="ns4:MediaServiceObjectDetectorVersions" minOccurs="0"/>
                <xsd:element ref="ns4: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a5af647-dbc9-4208-9616-9836c5eb053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90ac319-b2b6-4497-8aeb-2e5c999b6f2c"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8cb7aaf-6667-41a9-94fc-3b3d769b2978" elementFormDefault="qualified">
    <xsd:import namespace="http://schemas.microsoft.com/office/2006/documentManagement/types"/>
    <xsd:import namespace="http://schemas.microsoft.com/office/infopath/2007/PartnerControls"/>
    <xsd:element name="MediaServiceLocation" ma:index="19" nillable="true" ma:displayName="Location"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a7882c5b-1fc0-4c64-8edd-3b527906c47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424b78e-8606-4fd1-9a19-b6b90bbc0a1b"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49a4cbb7-2b97-4ce3-87ac-f2ab2b747101}" ma:internalName="TaxCatchAll" ma:showField="CatchAllData" ma:web="a90ac319-b2b6-4497-8aeb-2e5c999b6f2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16712F8-BD1A-4251-BB4B-8C05250BCE63}">
  <ds:schemaRefs>
    <ds:schemaRef ds:uri="http://schemas.microsoft.com/office/2006/metadata/properties"/>
    <ds:schemaRef ds:uri="http://schemas.microsoft.com/office/infopath/2007/PartnerControls"/>
    <ds:schemaRef ds:uri="08cb7aaf-6667-41a9-94fc-3b3d769b2978"/>
    <ds:schemaRef ds:uri="7424b78e-8606-4fd1-9a19-b6b90bbc0a1b"/>
  </ds:schemaRefs>
</ds:datastoreItem>
</file>

<file path=customXml/itemProps2.xml><?xml version="1.0" encoding="utf-8"?>
<ds:datastoreItem xmlns:ds="http://schemas.openxmlformats.org/officeDocument/2006/customXml" ds:itemID="{E33CA232-4002-4F96-AAE6-FB81D716305C}">
  <ds:schemaRefs>
    <ds:schemaRef ds:uri="http://schemas.microsoft.com/sharepoint/v3/contenttype/forms"/>
  </ds:schemaRefs>
</ds:datastoreItem>
</file>

<file path=customXml/itemProps3.xml><?xml version="1.0" encoding="utf-8"?>
<ds:datastoreItem xmlns:ds="http://schemas.openxmlformats.org/officeDocument/2006/customXml" ds:itemID="{A2EF7A92-F757-405A-90D8-5FCA264E327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a5af647-dbc9-4208-9616-9836c5eb0538"/>
    <ds:schemaRef ds:uri="a90ac319-b2b6-4497-8aeb-2e5c999b6f2c"/>
    <ds:schemaRef ds:uri="08cb7aaf-6667-41a9-94fc-3b3d769b2978"/>
    <ds:schemaRef ds:uri="7424b78e-8606-4fd1-9a19-b6b90bbc0a1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75d6cc78-71b9-42e6-aa2a-b9889a0f080f}" enabled="0" method="" siteId="{75d6cc78-71b9-42e6-aa2a-b9889a0f080f}" removed="1"/>
</clbl:labelList>
</file>

<file path=docProps/app.xml><?xml version="1.0" encoding="utf-8"?>
<Properties xmlns="http://schemas.openxmlformats.org/officeDocument/2006/extended-properties" xmlns:vt="http://schemas.openxmlformats.org/officeDocument/2006/docPropsVTypes">
  <TotalTime>195</TotalTime>
  <Words>484</Words>
  <Application>Microsoft Office PowerPoint</Application>
  <PresentationFormat>Widescreen</PresentationFormat>
  <Paragraphs>43</Paragraphs>
  <Slides>7</Slides>
  <Notes>0</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Preventing AI Misuse in Assessments</vt:lpstr>
      <vt:lpstr>Introduction</vt:lpstr>
      <vt:lpstr>Know your school or college’s approach to managing AI in assessments</vt:lpstr>
      <vt:lpstr>Plan how to prevent AI misuse in assessments</vt:lpstr>
      <vt:lpstr>Communicate the approach to students and parents/carers </vt:lpstr>
      <vt:lpstr>If you suspect AI misuse…</vt:lpstr>
      <vt:lpstr>For more details, see the JCQ booklet – AI Use in Assessments: Protecting the Integrity of Qualifications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Artificial Intelligence:  Preventing Misuse in Assessments</dc:title>
  <dc:creator>Rebecca Sharples</dc:creator>
  <cp:lastModifiedBy>Caroline Kell</cp:lastModifiedBy>
  <cp:revision>8</cp:revision>
  <dcterms:created xsi:type="dcterms:W3CDTF">2024-01-18T11:03:09Z</dcterms:created>
  <dcterms:modified xsi:type="dcterms:W3CDTF">2024-02-02T10:38:16Z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0x0101007D515DE77645384B820A2DFA88094414</vt:lpwstr>
  </property>
  <property fmtid="{D5CDD505-2E9C-101B-9397-08002B2CF9AE}" pid="3" name="MediaServiceImageTags">
    <vt:lpwstr/>
  </property>
</Properties>
</file>